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788" r:id="rId2"/>
    <p:sldId id="1142" r:id="rId3"/>
    <p:sldId id="1140" r:id="rId4"/>
    <p:sldId id="824" r:id="rId5"/>
    <p:sldId id="1136" r:id="rId6"/>
    <p:sldId id="1124" r:id="rId7"/>
    <p:sldId id="817" r:id="rId8"/>
    <p:sldId id="829" r:id="rId9"/>
    <p:sldId id="1126" r:id="rId10"/>
    <p:sldId id="1135" r:id="rId11"/>
    <p:sldId id="839" r:id="rId12"/>
    <p:sldId id="832" r:id="rId13"/>
    <p:sldId id="1127" r:id="rId14"/>
    <p:sldId id="837" r:id="rId15"/>
    <p:sldId id="1131" r:id="rId16"/>
    <p:sldId id="1137" r:id="rId17"/>
    <p:sldId id="833" r:id="rId18"/>
    <p:sldId id="1138" r:id="rId19"/>
    <p:sldId id="1129" r:id="rId20"/>
    <p:sldId id="1132" r:id="rId21"/>
    <p:sldId id="1139" r:id="rId22"/>
    <p:sldId id="1144" r:id="rId23"/>
    <p:sldId id="1145" r:id="rId24"/>
    <p:sldId id="1146" r:id="rId25"/>
    <p:sldId id="1202" r:id="rId26"/>
    <p:sldId id="828" r:id="rId2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89F02E-C84C-4BD1-86B4-5B6D5A7D6EF2}" v="1" dt="2023-06-09T13:36:32.6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883" autoAdjust="0"/>
  </p:normalViewPr>
  <p:slideViewPr>
    <p:cSldViewPr snapToGrid="0">
      <p:cViewPr varScale="1">
        <p:scale>
          <a:sx n="117" d="100"/>
          <a:sy n="117" d="100"/>
        </p:scale>
        <p:origin x="120" y="318"/>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2589F02E-C84C-4BD1-86B4-5B6D5A7D6EF2}"/>
    <pc:docChg chg="custSel modSld modMainMaster">
      <pc:chgData name="Alain Sultan" userId="2b0808dc-3530-4760-ae57-56aa48186e32" providerId="ADAL" clId="{2589F02E-C84C-4BD1-86B4-5B6D5A7D6EF2}" dt="2023-06-09T13:52:28.300" v="553" actId="20577"/>
      <pc:docMkLst>
        <pc:docMk/>
      </pc:docMkLst>
      <pc:sldChg chg="addSp modSp mod">
        <pc:chgData name="Alain Sultan" userId="2b0808dc-3530-4760-ae57-56aa48186e32" providerId="ADAL" clId="{2589F02E-C84C-4BD1-86B4-5B6D5A7D6EF2}" dt="2023-06-09T13:39:40.520" v="102" actId="6549"/>
        <pc:sldMkLst>
          <pc:docMk/>
          <pc:sldMk cId="0" sldId="788"/>
        </pc:sldMkLst>
        <pc:spChg chg="add mod">
          <ac:chgData name="Alain Sultan" userId="2b0808dc-3530-4760-ae57-56aa48186e32" providerId="ADAL" clId="{2589F02E-C84C-4BD1-86B4-5B6D5A7D6EF2}" dt="2023-06-09T13:39:40.520" v="102" actId="6549"/>
          <ac:spMkLst>
            <pc:docMk/>
            <pc:sldMk cId="0" sldId="788"/>
            <ac:spMk id="3" creationId="{334E3BC9-2C9A-C7DF-ACD1-763F32A5A398}"/>
          </ac:spMkLst>
        </pc:spChg>
      </pc:sldChg>
      <pc:sldChg chg="modSp mod">
        <pc:chgData name="Alain Sultan" userId="2b0808dc-3530-4760-ae57-56aa48186e32" providerId="ADAL" clId="{2589F02E-C84C-4BD1-86B4-5B6D5A7D6EF2}" dt="2023-06-09T13:50:49.631" v="539" actId="20577"/>
        <pc:sldMkLst>
          <pc:docMk/>
          <pc:sldMk cId="746287042" sldId="824"/>
        </pc:sldMkLst>
        <pc:spChg chg="mod">
          <ac:chgData name="Alain Sultan" userId="2b0808dc-3530-4760-ae57-56aa48186e32" providerId="ADAL" clId="{2589F02E-C84C-4BD1-86B4-5B6D5A7D6EF2}" dt="2023-06-09T13:50:49.631" v="539" actId="20577"/>
          <ac:spMkLst>
            <pc:docMk/>
            <pc:sldMk cId="746287042" sldId="824"/>
            <ac:spMk id="4" creationId="{8B1A3A87-DFCE-4F38-8538-4486A4593CD6}"/>
          </ac:spMkLst>
        </pc:spChg>
      </pc:sldChg>
      <pc:sldChg chg="modSp mod">
        <pc:chgData name="Alain Sultan" userId="2b0808dc-3530-4760-ae57-56aa48186e32" providerId="ADAL" clId="{2589F02E-C84C-4BD1-86B4-5B6D5A7D6EF2}" dt="2023-06-09T13:51:57.392" v="551" actId="20577"/>
        <pc:sldMkLst>
          <pc:docMk/>
          <pc:sldMk cId="3676030402" sldId="839"/>
        </pc:sldMkLst>
        <pc:spChg chg="mod">
          <ac:chgData name="Alain Sultan" userId="2b0808dc-3530-4760-ae57-56aa48186e32" providerId="ADAL" clId="{2589F02E-C84C-4BD1-86B4-5B6D5A7D6EF2}" dt="2023-06-09T13:51:23.208" v="541" actId="20577"/>
          <ac:spMkLst>
            <pc:docMk/>
            <pc:sldMk cId="3676030402" sldId="839"/>
            <ac:spMk id="5" creationId="{509FD88F-D3B8-430E-BE8E-434B7FBAED12}"/>
          </ac:spMkLst>
        </pc:spChg>
        <pc:graphicFrameChg chg="modGraphic">
          <ac:chgData name="Alain Sultan" userId="2b0808dc-3530-4760-ae57-56aa48186e32" providerId="ADAL" clId="{2589F02E-C84C-4BD1-86B4-5B6D5A7D6EF2}" dt="2023-06-09T13:51:57.392" v="551" actId="20577"/>
          <ac:graphicFrameMkLst>
            <pc:docMk/>
            <pc:sldMk cId="3676030402" sldId="839"/>
            <ac:graphicFrameMk id="7" creationId="{09E41368-AC61-4A2A-83FD-D21B797777EA}"/>
          </ac:graphicFrameMkLst>
        </pc:graphicFrameChg>
      </pc:sldChg>
      <pc:sldChg chg="modSp mod">
        <pc:chgData name="Alain Sultan" userId="2b0808dc-3530-4760-ae57-56aa48186e32" providerId="ADAL" clId="{2589F02E-C84C-4BD1-86B4-5B6D5A7D6EF2}" dt="2023-06-09T13:50:23.881" v="537" actId="20577"/>
        <pc:sldMkLst>
          <pc:docMk/>
          <pc:sldMk cId="0" sldId="1140"/>
        </pc:sldMkLst>
        <pc:spChg chg="mod">
          <ac:chgData name="Alain Sultan" userId="2b0808dc-3530-4760-ae57-56aa48186e32" providerId="ADAL" clId="{2589F02E-C84C-4BD1-86B4-5B6D5A7D6EF2}" dt="2023-06-09T13:50:23.881" v="537" actId="20577"/>
          <ac:spMkLst>
            <pc:docMk/>
            <pc:sldMk cId="0" sldId="1140"/>
            <ac:spMk id="85" creationId="{7CE5CF96-2F66-4179-B57C-B676D94C1FD9}"/>
          </ac:spMkLst>
        </pc:spChg>
      </pc:sldChg>
      <pc:sldChg chg="modSp mod">
        <pc:chgData name="Alain Sultan" userId="2b0808dc-3530-4760-ae57-56aa48186e32" providerId="ADAL" clId="{2589F02E-C84C-4BD1-86B4-5B6D5A7D6EF2}" dt="2023-06-09T13:49:31.615" v="454" actId="20577"/>
        <pc:sldMkLst>
          <pc:docMk/>
          <pc:sldMk cId="3354351263" sldId="1142"/>
        </pc:sldMkLst>
        <pc:spChg chg="mod">
          <ac:chgData name="Alain Sultan" userId="2b0808dc-3530-4760-ae57-56aa48186e32" providerId="ADAL" clId="{2589F02E-C84C-4BD1-86B4-5B6D5A7D6EF2}" dt="2023-06-09T13:49:31.615" v="454" actId="20577"/>
          <ac:spMkLst>
            <pc:docMk/>
            <pc:sldMk cId="3354351263" sldId="1142"/>
            <ac:spMk id="3" creationId="{AF1EFE2A-EBE6-4FE6-B606-18253411656D}"/>
          </ac:spMkLst>
        </pc:spChg>
      </pc:sldChg>
      <pc:sldChg chg="modSp mod">
        <pc:chgData name="Alain Sultan" userId="2b0808dc-3530-4760-ae57-56aa48186e32" providerId="ADAL" clId="{2589F02E-C84C-4BD1-86B4-5B6D5A7D6EF2}" dt="2023-06-09T13:52:28.300" v="553" actId="20577"/>
        <pc:sldMkLst>
          <pc:docMk/>
          <pc:sldMk cId="2050987420" sldId="1146"/>
        </pc:sldMkLst>
        <pc:graphicFrameChg chg="modGraphic">
          <ac:chgData name="Alain Sultan" userId="2b0808dc-3530-4760-ae57-56aa48186e32" providerId="ADAL" clId="{2589F02E-C84C-4BD1-86B4-5B6D5A7D6EF2}" dt="2023-06-09T13:52:28.300" v="553" actId="20577"/>
          <ac:graphicFrameMkLst>
            <pc:docMk/>
            <pc:sldMk cId="2050987420" sldId="1146"/>
            <ac:graphicFrameMk id="15" creationId="{D565EA47-4EB6-4B37-8B0C-624AA1A870F3}"/>
          </ac:graphicFrameMkLst>
        </pc:graphicFrameChg>
      </pc:sldChg>
      <pc:sldMasterChg chg="modSp mod">
        <pc:chgData name="Alain Sultan" userId="2b0808dc-3530-4760-ae57-56aa48186e32" providerId="ADAL" clId="{2589F02E-C84C-4BD1-86B4-5B6D5A7D6EF2}" dt="2023-06-09T13:36:12.707" v="1" actId="6549"/>
        <pc:sldMasterMkLst>
          <pc:docMk/>
          <pc:sldMasterMk cId="868113200" sldId="2147483648"/>
        </pc:sldMasterMkLst>
        <pc:spChg chg="mod">
          <ac:chgData name="Alain Sultan" userId="2b0808dc-3530-4760-ae57-56aa48186e32" providerId="ADAL" clId="{2589F02E-C84C-4BD1-86B4-5B6D5A7D6EF2}" dt="2023-06-09T13:36:12.707" v="1" actId="6549"/>
          <ac:spMkLst>
            <pc:docMk/>
            <pc:sldMasterMk cId="868113200" sldId="2147483648"/>
            <ac:spMk id="14" creationId="{2667C48D-70D4-4678-8EDD-CE9360D8B2EB}"/>
          </ac:spMkLst>
        </pc:sp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hyperlink" Target="https://www.iconfinder.com/icons/2844693/ban_battery_charge_no_notice_plug_sign_icon" TargetMode="External"/><Relationship Id="rId7" Type="http://schemas.openxmlformats.org/officeDocument/2006/relationships/hyperlink" Target="https://zh.wikipedia.org/wiki/%E8%B2%A8%E5%B9%A3" TargetMode="External"/><Relationship Id="rId2" Type="http://schemas.microsoft.com/office/2007/relationships/hdphoto" Target="../media/hdphoto1.wdp"/><Relationship Id="rId1" Type="http://schemas.openxmlformats.org/officeDocument/2006/relationships/image" Target="../media/image10.png"/><Relationship Id="rId6" Type="http://schemas.openxmlformats.org/officeDocument/2006/relationships/image" Target="../media/image12.png"/><Relationship Id="rId5" Type="http://schemas.openxmlformats.org/officeDocument/2006/relationships/hyperlink" Target="http://drbak.tistory.com/category/%ED%94%84%EB%A1%9C%EC%A0%9D%ED%8A%B8/%EC%9D%B4%EB%A1%A0" TargetMode="External"/><Relationship Id="rId4"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3" Type="http://schemas.openxmlformats.org/officeDocument/2006/relationships/hyperlink" Target="https://www.iconfinder.com/icons/2844693/ban_battery_charge_no_notice_plug_sign_icon" TargetMode="External"/><Relationship Id="rId7" Type="http://schemas.openxmlformats.org/officeDocument/2006/relationships/hyperlink" Target="https://zh.wikipedia.org/wiki/%E8%B2%A8%E5%B9%A3" TargetMode="External"/><Relationship Id="rId2" Type="http://schemas.microsoft.com/office/2007/relationships/hdphoto" Target="../media/hdphoto1.wdp"/><Relationship Id="rId1" Type="http://schemas.openxmlformats.org/officeDocument/2006/relationships/image" Target="../media/image10.png"/><Relationship Id="rId6" Type="http://schemas.openxmlformats.org/officeDocument/2006/relationships/image" Target="../media/image12.png"/><Relationship Id="rId5" Type="http://schemas.openxmlformats.org/officeDocument/2006/relationships/hyperlink" Target="http://drbak.tistory.com/category/%ED%94%84%EB%A1%9C%EC%A0%9D%ED%8A%B8/%EC%9D%B4%EB%A1%A0" TargetMode="External"/><Relationship Id="rId4"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80D315-8FCD-459F-A0BA-1582A24D11C6}" type="doc">
      <dgm:prSet loTypeId="urn:microsoft.com/office/officeart/2005/8/layout/hList7" loCatId="list" qsTypeId="urn:microsoft.com/office/officeart/2005/8/quickstyle/simple1" qsCatId="simple" csTypeId="urn:microsoft.com/office/officeart/2005/8/colors/accent0_2" csCatId="mainScheme" phldr="1"/>
      <dgm:spPr/>
    </dgm:pt>
    <dgm:pt modelId="{45C6FCA1-3CB7-40E4-AC21-CC338EB45A75}">
      <dgm:prSet phldrT="[文本]" custT="1"/>
      <dgm:spPr/>
      <dgm:t>
        <a:bodyPr/>
        <a:lstStyle/>
        <a:p>
          <a:r>
            <a:rPr lang="en-US" altLang="zh-CN" sz="1800" dirty="0">
              <a:solidFill>
                <a:schemeClr val="tx1"/>
              </a:solidFill>
              <a:latin typeface="微软雅黑" panose="020B0503020204020204" pitchFamily="34" charset="-122"/>
              <a:ea typeface="微软雅黑" panose="020B0503020204020204" pitchFamily="34" charset="-122"/>
            </a:rPr>
            <a:t>Battery-less</a:t>
          </a:r>
        </a:p>
      </dgm:t>
    </dgm:pt>
    <dgm:pt modelId="{BDBB5F39-C7E8-4F3D-9C79-155958DDCBE0}" type="parTrans" cxnId="{08D15B4D-6372-49F6-827A-681F472826DF}">
      <dgm:prSet/>
      <dgm:spPr/>
      <dgm:t>
        <a:bodyPr/>
        <a:lstStyle/>
        <a:p>
          <a:endParaRPr lang="zh-CN" altLang="en-US"/>
        </a:p>
      </dgm:t>
    </dgm:pt>
    <dgm:pt modelId="{20BD1BB4-B1C2-426A-B9C3-E89592503888}" type="sibTrans" cxnId="{08D15B4D-6372-49F6-827A-681F472826DF}">
      <dgm:prSet/>
      <dgm:spPr/>
      <dgm:t>
        <a:bodyPr/>
        <a:lstStyle/>
        <a:p>
          <a:endParaRPr lang="zh-CN" altLang="en-US"/>
        </a:p>
      </dgm:t>
    </dgm:pt>
    <dgm:pt modelId="{6EDC91F6-FF98-4357-88BC-D69C59A90BBA}">
      <dgm:prSet phldrT="[文本]" custT="1"/>
      <dgm:spPr/>
      <dgm:t>
        <a:bodyPr/>
        <a:lstStyle/>
        <a:p>
          <a:r>
            <a:rPr lang="en-US" altLang="zh-CN" sz="1800" dirty="0">
              <a:solidFill>
                <a:schemeClr val="tx1"/>
              </a:solidFill>
              <a:latin typeface="微软雅黑" panose="020B0503020204020204" pitchFamily="34" charset="-122"/>
              <a:ea typeface="微软雅黑" panose="020B0503020204020204" pitchFamily="34" charset="-122"/>
            </a:rPr>
            <a:t>Small size</a:t>
          </a:r>
          <a:endParaRPr lang="zh-CN" altLang="en-US" sz="1800" dirty="0">
            <a:solidFill>
              <a:schemeClr val="tx1"/>
            </a:solidFill>
          </a:endParaRPr>
        </a:p>
      </dgm:t>
    </dgm:pt>
    <dgm:pt modelId="{0743EEAA-9BD6-400F-AD3B-1210B044DE16}" type="parTrans" cxnId="{B4C3C3B1-D233-4729-BD97-EA5E58AFE2DE}">
      <dgm:prSet/>
      <dgm:spPr/>
      <dgm:t>
        <a:bodyPr/>
        <a:lstStyle/>
        <a:p>
          <a:endParaRPr lang="zh-CN" altLang="en-US"/>
        </a:p>
      </dgm:t>
    </dgm:pt>
    <dgm:pt modelId="{EC485D5C-07D3-44E2-A01B-2F49095C427B}" type="sibTrans" cxnId="{B4C3C3B1-D233-4729-BD97-EA5E58AFE2DE}">
      <dgm:prSet/>
      <dgm:spPr/>
      <dgm:t>
        <a:bodyPr/>
        <a:lstStyle/>
        <a:p>
          <a:endParaRPr lang="zh-CN" altLang="en-US"/>
        </a:p>
      </dgm:t>
    </dgm:pt>
    <dgm:pt modelId="{6A844151-6713-425B-95BD-771EE25CF6DD}">
      <dgm:prSet phldrT="[文本]" custT="1"/>
      <dgm:spPr/>
      <dgm:t>
        <a:bodyPr/>
        <a:lstStyle/>
        <a:p>
          <a:r>
            <a:rPr lang="en-US" altLang="zh-CN" sz="1800" dirty="0">
              <a:solidFill>
                <a:schemeClr val="tx1"/>
              </a:solidFill>
              <a:latin typeface="微软雅黑" panose="020B0503020204020204" pitchFamily="34" charset="-122"/>
              <a:ea typeface="微软雅黑" panose="020B0503020204020204" pitchFamily="34" charset="-122"/>
            </a:rPr>
            <a:t>Ultra-low cost</a:t>
          </a:r>
          <a:endParaRPr lang="zh-CN" altLang="en-US" sz="1800" dirty="0">
            <a:solidFill>
              <a:schemeClr val="tx1"/>
            </a:solidFill>
          </a:endParaRPr>
        </a:p>
      </dgm:t>
    </dgm:pt>
    <dgm:pt modelId="{E46A06D3-8998-44BD-A0C8-691AE7E8BD3F}" type="parTrans" cxnId="{786B01D3-3B5D-4F54-B974-9F199C2E51FD}">
      <dgm:prSet/>
      <dgm:spPr/>
      <dgm:t>
        <a:bodyPr/>
        <a:lstStyle/>
        <a:p>
          <a:endParaRPr lang="zh-CN" altLang="en-US"/>
        </a:p>
      </dgm:t>
    </dgm:pt>
    <dgm:pt modelId="{2ACEE89E-4E79-4C56-83B3-0F6B0228D18E}" type="sibTrans" cxnId="{786B01D3-3B5D-4F54-B974-9F199C2E51FD}">
      <dgm:prSet/>
      <dgm:spPr/>
      <dgm:t>
        <a:bodyPr/>
        <a:lstStyle/>
        <a:p>
          <a:endParaRPr lang="zh-CN" altLang="en-US"/>
        </a:p>
      </dgm:t>
    </dgm:pt>
    <dgm:pt modelId="{31C6C0C5-3C4C-4CB0-9F23-4080B8043F22}" type="pres">
      <dgm:prSet presAssocID="{DE80D315-8FCD-459F-A0BA-1582A24D11C6}" presName="Name0" presStyleCnt="0">
        <dgm:presLayoutVars>
          <dgm:dir/>
          <dgm:resizeHandles val="exact"/>
        </dgm:presLayoutVars>
      </dgm:prSet>
      <dgm:spPr/>
    </dgm:pt>
    <dgm:pt modelId="{3040AE6B-CF4B-491E-A468-06818C9B993A}" type="pres">
      <dgm:prSet presAssocID="{DE80D315-8FCD-459F-A0BA-1582A24D11C6}" presName="fgShape" presStyleLbl="fgShp" presStyleIdx="0" presStyleCnt="1"/>
      <dgm:spPr/>
    </dgm:pt>
    <dgm:pt modelId="{54FF0EB8-A4BA-4F0C-B62E-FF8BA7EE307A}" type="pres">
      <dgm:prSet presAssocID="{DE80D315-8FCD-459F-A0BA-1582A24D11C6}" presName="linComp" presStyleCnt="0"/>
      <dgm:spPr/>
    </dgm:pt>
    <dgm:pt modelId="{895148CA-518C-4C7F-9BBC-7BA515A27771}" type="pres">
      <dgm:prSet presAssocID="{45C6FCA1-3CB7-40E4-AC21-CC338EB45A75}" presName="compNode" presStyleCnt="0"/>
      <dgm:spPr/>
    </dgm:pt>
    <dgm:pt modelId="{89B4CE9A-9576-4A3B-A8D0-69CD43122BF4}" type="pres">
      <dgm:prSet presAssocID="{45C6FCA1-3CB7-40E4-AC21-CC338EB45A75}" presName="bkgdShape" presStyleLbl="node1" presStyleIdx="0" presStyleCnt="3"/>
      <dgm:spPr/>
    </dgm:pt>
    <dgm:pt modelId="{2AC6CF55-2CB3-460D-8DCF-8BEF6A62A24A}" type="pres">
      <dgm:prSet presAssocID="{45C6FCA1-3CB7-40E4-AC21-CC338EB45A75}" presName="nodeTx" presStyleLbl="node1" presStyleIdx="0" presStyleCnt="3">
        <dgm:presLayoutVars>
          <dgm:bulletEnabled val="1"/>
        </dgm:presLayoutVars>
      </dgm:prSet>
      <dgm:spPr/>
    </dgm:pt>
    <dgm:pt modelId="{20E4AE80-34A2-404A-B5F7-F85765614354}" type="pres">
      <dgm:prSet presAssocID="{45C6FCA1-3CB7-40E4-AC21-CC338EB45A75}" presName="invisiNode" presStyleLbl="node1" presStyleIdx="0" presStyleCnt="3"/>
      <dgm:spPr/>
    </dgm:pt>
    <dgm:pt modelId="{8EC884F2-F2C4-4BD3-A67F-6F738969DB91}" type="pres">
      <dgm:prSet presAssocID="{45C6FCA1-3CB7-40E4-AC21-CC338EB45A75}" presName="imagNode" presStyleLbl="fgImgPlace1" presStyleIdx="0" presStyleCnt="3"/>
      <dgm:spPr>
        <a:blipFill>
          <a:blip xmlns:r="http://schemas.openxmlformats.org/officeDocument/2006/relationships"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saturation sat="12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a:fillRect/>
          </a:stretch>
        </a:blipFill>
      </dgm:spPr>
    </dgm:pt>
    <dgm:pt modelId="{157A43A6-CE1A-410A-8912-E8C27691BB17}" type="pres">
      <dgm:prSet presAssocID="{20BD1BB4-B1C2-426A-B9C3-E89592503888}" presName="sibTrans" presStyleLbl="sibTrans2D1" presStyleIdx="0" presStyleCnt="0"/>
      <dgm:spPr/>
    </dgm:pt>
    <dgm:pt modelId="{DB2D83CF-F664-4061-87C2-48C0C40CC305}" type="pres">
      <dgm:prSet presAssocID="{6EDC91F6-FF98-4357-88BC-D69C59A90BBA}" presName="compNode" presStyleCnt="0"/>
      <dgm:spPr/>
    </dgm:pt>
    <dgm:pt modelId="{23F2A309-149E-4EFB-8F70-EAA072A96424}" type="pres">
      <dgm:prSet presAssocID="{6EDC91F6-FF98-4357-88BC-D69C59A90BBA}" presName="bkgdShape" presStyleLbl="node1" presStyleIdx="1" presStyleCnt="3"/>
      <dgm:spPr/>
    </dgm:pt>
    <dgm:pt modelId="{84FA67B0-1C35-479A-A2ED-14F03FADBED0}" type="pres">
      <dgm:prSet presAssocID="{6EDC91F6-FF98-4357-88BC-D69C59A90BBA}" presName="nodeTx" presStyleLbl="node1" presStyleIdx="1" presStyleCnt="3">
        <dgm:presLayoutVars>
          <dgm:bulletEnabled val="1"/>
        </dgm:presLayoutVars>
      </dgm:prSet>
      <dgm:spPr/>
    </dgm:pt>
    <dgm:pt modelId="{95C7AFF6-F0C7-4AEB-8E61-6A6494ECA4B4}" type="pres">
      <dgm:prSet presAssocID="{6EDC91F6-FF98-4357-88BC-D69C59A90BBA}" presName="invisiNode" presStyleLbl="node1" presStyleIdx="1" presStyleCnt="3"/>
      <dgm:spPr/>
    </dgm:pt>
    <dgm:pt modelId="{185C4D0E-487E-4814-AA55-2F6A67B0A2CA}" type="pres">
      <dgm:prSet presAssocID="{6EDC91F6-FF98-4357-88BC-D69C59A90BBA}" presName="imagNode" presStyleLbl="fgImgPlace1" presStyleIdx="1" presStyleCnt="3"/>
      <dgm:spPr>
        <a:blipFill dpi="0" rotWithShape="1">
          <a:blip xmlns:r="http://schemas.openxmlformats.org/officeDocument/2006/relationships" r:embed="rId4" cstate="print">
            <a:duotone>
              <a:schemeClr val="accent3">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a:fillRect l="13460" r="-55460"/>
          </a:stretch>
        </a:blipFill>
      </dgm:spPr>
    </dgm:pt>
    <dgm:pt modelId="{B7D75B6E-2DC8-42BF-8F00-13EB11396719}" type="pres">
      <dgm:prSet presAssocID="{EC485D5C-07D3-44E2-A01B-2F49095C427B}" presName="sibTrans" presStyleLbl="sibTrans2D1" presStyleIdx="0" presStyleCnt="0"/>
      <dgm:spPr/>
    </dgm:pt>
    <dgm:pt modelId="{773BA24C-BF55-4445-821B-0F8652E6BE7A}" type="pres">
      <dgm:prSet presAssocID="{6A844151-6713-425B-95BD-771EE25CF6DD}" presName="compNode" presStyleCnt="0"/>
      <dgm:spPr/>
    </dgm:pt>
    <dgm:pt modelId="{4BBDEDAD-8A21-4592-AC9F-CAA30F3C9826}" type="pres">
      <dgm:prSet presAssocID="{6A844151-6713-425B-95BD-771EE25CF6DD}" presName="bkgdShape" presStyleLbl="node1" presStyleIdx="2" presStyleCnt="3" custLinFactNeighborX="4469"/>
      <dgm:spPr/>
    </dgm:pt>
    <dgm:pt modelId="{4AC9F3D7-0A53-4D61-877D-FFE7D73ADE88}" type="pres">
      <dgm:prSet presAssocID="{6A844151-6713-425B-95BD-771EE25CF6DD}" presName="nodeTx" presStyleLbl="node1" presStyleIdx="2" presStyleCnt="3">
        <dgm:presLayoutVars>
          <dgm:bulletEnabled val="1"/>
        </dgm:presLayoutVars>
      </dgm:prSet>
      <dgm:spPr/>
    </dgm:pt>
    <dgm:pt modelId="{A772A62E-1171-4E8C-BE22-8ED3CE8B2506}" type="pres">
      <dgm:prSet presAssocID="{6A844151-6713-425B-95BD-771EE25CF6DD}" presName="invisiNode" presStyleLbl="node1" presStyleIdx="2" presStyleCnt="3"/>
      <dgm:spPr/>
    </dgm:pt>
    <dgm:pt modelId="{731CE258-A6FA-4EFB-AB1F-DCDFCE6D2074}" type="pres">
      <dgm:prSet presAssocID="{6A844151-6713-425B-95BD-771EE25CF6DD}" presName="imagNode" presStyleLbl="fgImgPlace1" presStyleIdx="2" presStyleCnt="3"/>
      <dgm:spPr>
        <a:blipFill dpi="0" rotWithShape="1">
          <a:blip xmlns:r="http://schemas.openxmlformats.org/officeDocument/2006/relationships"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a:stretch>
            <a:fillRect l="-7000" t="-12458" r="-7000" b="4772"/>
          </a:stretch>
        </a:blipFill>
      </dgm:spPr>
    </dgm:pt>
  </dgm:ptLst>
  <dgm:cxnLst>
    <dgm:cxn modelId="{66231F0D-AA5E-48AE-AFE5-6D323BCB395A}" type="presOf" srcId="{DE80D315-8FCD-459F-A0BA-1582A24D11C6}" destId="{31C6C0C5-3C4C-4CB0-9F23-4080B8043F22}" srcOrd="0" destOrd="0" presId="urn:microsoft.com/office/officeart/2005/8/layout/hList7"/>
    <dgm:cxn modelId="{9D241B12-0853-48C7-94A8-27DA6120FB75}" type="presOf" srcId="{EC485D5C-07D3-44E2-A01B-2F49095C427B}" destId="{B7D75B6E-2DC8-42BF-8F00-13EB11396719}" srcOrd="0" destOrd="0" presId="urn:microsoft.com/office/officeart/2005/8/layout/hList7"/>
    <dgm:cxn modelId="{DCC7CF35-AE47-4689-92C8-295E21EA26FE}" type="presOf" srcId="{6EDC91F6-FF98-4357-88BC-D69C59A90BBA}" destId="{23F2A309-149E-4EFB-8F70-EAA072A96424}" srcOrd="0" destOrd="0" presId="urn:microsoft.com/office/officeart/2005/8/layout/hList7"/>
    <dgm:cxn modelId="{08D15B4D-6372-49F6-827A-681F472826DF}" srcId="{DE80D315-8FCD-459F-A0BA-1582A24D11C6}" destId="{45C6FCA1-3CB7-40E4-AC21-CC338EB45A75}" srcOrd="0" destOrd="0" parTransId="{BDBB5F39-C7E8-4F3D-9C79-155958DDCBE0}" sibTransId="{20BD1BB4-B1C2-426A-B9C3-E89592503888}"/>
    <dgm:cxn modelId="{0A58436F-7D2D-4556-81CD-EDB4DC0780F6}" type="presOf" srcId="{6A844151-6713-425B-95BD-771EE25CF6DD}" destId="{4AC9F3D7-0A53-4D61-877D-FFE7D73ADE88}" srcOrd="1" destOrd="0" presId="urn:microsoft.com/office/officeart/2005/8/layout/hList7"/>
    <dgm:cxn modelId="{B4C3C3B1-D233-4729-BD97-EA5E58AFE2DE}" srcId="{DE80D315-8FCD-459F-A0BA-1582A24D11C6}" destId="{6EDC91F6-FF98-4357-88BC-D69C59A90BBA}" srcOrd="1" destOrd="0" parTransId="{0743EEAA-9BD6-400F-AD3B-1210B044DE16}" sibTransId="{EC485D5C-07D3-44E2-A01B-2F49095C427B}"/>
    <dgm:cxn modelId="{F0027CC5-98E2-4E85-BAA5-E49C7A37FC98}" type="presOf" srcId="{45C6FCA1-3CB7-40E4-AC21-CC338EB45A75}" destId="{2AC6CF55-2CB3-460D-8DCF-8BEF6A62A24A}" srcOrd="1" destOrd="0" presId="urn:microsoft.com/office/officeart/2005/8/layout/hList7"/>
    <dgm:cxn modelId="{786B01D3-3B5D-4F54-B974-9F199C2E51FD}" srcId="{DE80D315-8FCD-459F-A0BA-1582A24D11C6}" destId="{6A844151-6713-425B-95BD-771EE25CF6DD}" srcOrd="2" destOrd="0" parTransId="{E46A06D3-8998-44BD-A0C8-691AE7E8BD3F}" sibTransId="{2ACEE89E-4E79-4C56-83B3-0F6B0228D18E}"/>
    <dgm:cxn modelId="{DE4DFED8-DDDC-4C48-B2F0-F1ECB775A0C2}" type="presOf" srcId="{45C6FCA1-3CB7-40E4-AC21-CC338EB45A75}" destId="{89B4CE9A-9576-4A3B-A8D0-69CD43122BF4}" srcOrd="0" destOrd="0" presId="urn:microsoft.com/office/officeart/2005/8/layout/hList7"/>
    <dgm:cxn modelId="{8A080EDC-8989-4097-9319-33024508B3C5}" type="presOf" srcId="{6EDC91F6-FF98-4357-88BC-D69C59A90BBA}" destId="{84FA67B0-1C35-479A-A2ED-14F03FADBED0}" srcOrd="1" destOrd="0" presId="urn:microsoft.com/office/officeart/2005/8/layout/hList7"/>
    <dgm:cxn modelId="{5D24B0DE-555D-4FF1-97CF-22C2B147C36F}" type="presOf" srcId="{6A844151-6713-425B-95BD-771EE25CF6DD}" destId="{4BBDEDAD-8A21-4592-AC9F-CAA30F3C9826}" srcOrd="0" destOrd="0" presId="urn:microsoft.com/office/officeart/2005/8/layout/hList7"/>
    <dgm:cxn modelId="{25F64EF0-9C08-45C7-A76B-ECE13C8BE7F8}" type="presOf" srcId="{20BD1BB4-B1C2-426A-B9C3-E89592503888}" destId="{157A43A6-CE1A-410A-8912-E8C27691BB17}" srcOrd="0" destOrd="0" presId="urn:microsoft.com/office/officeart/2005/8/layout/hList7"/>
    <dgm:cxn modelId="{03CA8ED0-DD8A-4EB7-8BB2-5CEDBEE7EDBC}" type="presParOf" srcId="{31C6C0C5-3C4C-4CB0-9F23-4080B8043F22}" destId="{3040AE6B-CF4B-491E-A468-06818C9B993A}" srcOrd="0" destOrd="0" presId="urn:microsoft.com/office/officeart/2005/8/layout/hList7"/>
    <dgm:cxn modelId="{75435E65-67E0-4EC9-BEDB-C64BBE06987C}" type="presParOf" srcId="{31C6C0C5-3C4C-4CB0-9F23-4080B8043F22}" destId="{54FF0EB8-A4BA-4F0C-B62E-FF8BA7EE307A}" srcOrd="1" destOrd="0" presId="urn:microsoft.com/office/officeart/2005/8/layout/hList7"/>
    <dgm:cxn modelId="{5003C73B-0653-43DB-AE2B-2F9790CE009B}" type="presParOf" srcId="{54FF0EB8-A4BA-4F0C-B62E-FF8BA7EE307A}" destId="{895148CA-518C-4C7F-9BBC-7BA515A27771}" srcOrd="0" destOrd="0" presId="urn:microsoft.com/office/officeart/2005/8/layout/hList7"/>
    <dgm:cxn modelId="{C1BA7275-F479-4788-B9B2-19F36634FCA0}" type="presParOf" srcId="{895148CA-518C-4C7F-9BBC-7BA515A27771}" destId="{89B4CE9A-9576-4A3B-A8D0-69CD43122BF4}" srcOrd="0" destOrd="0" presId="urn:microsoft.com/office/officeart/2005/8/layout/hList7"/>
    <dgm:cxn modelId="{A3224A8B-2A51-459C-AF84-9F2A41C91226}" type="presParOf" srcId="{895148CA-518C-4C7F-9BBC-7BA515A27771}" destId="{2AC6CF55-2CB3-460D-8DCF-8BEF6A62A24A}" srcOrd="1" destOrd="0" presId="urn:microsoft.com/office/officeart/2005/8/layout/hList7"/>
    <dgm:cxn modelId="{87A1252C-BDF9-4D09-9492-7156DF38B007}" type="presParOf" srcId="{895148CA-518C-4C7F-9BBC-7BA515A27771}" destId="{20E4AE80-34A2-404A-B5F7-F85765614354}" srcOrd="2" destOrd="0" presId="urn:microsoft.com/office/officeart/2005/8/layout/hList7"/>
    <dgm:cxn modelId="{44C08054-1E7E-4FC7-97B7-12ABBD8DEFAC}" type="presParOf" srcId="{895148CA-518C-4C7F-9BBC-7BA515A27771}" destId="{8EC884F2-F2C4-4BD3-A67F-6F738969DB91}" srcOrd="3" destOrd="0" presId="urn:microsoft.com/office/officeart/2005/8/layout/hList7"/>
    <dgm:cxn modelId="{A0EA540E-60A0-48E1-85E5-B946FFD6932C}" type="presParOf" srcId="{54FF0EB8-A4BA-4F0C-B62E-FF8BA7EE307A}" destId="{157A43A6-CE1A-410A-8912-E8C27691BB17}" srcOrd="1" destOrd="0" presId="urn:microsoft.com/office/officeart/2005/8/layout/hList7"/>
    <dgm:cxn modelId="{35A26A3D-C73A-4235-BEFF-E8210B41E056}" type="presParOf" srcId="{54FF0EB8-A4BA-4F0C-B62E-FF8BA7EE307A}" destId="{DB2D83CF-F664-4061-87C2-48C0C40CC305}" srcOrd="2" destOrd="0" presId="urn:microsoft.com/office/officeart/2005/8/layout/hList7"/>
    <dgm:cxn modelId="{5DE0B9E7-2E2C-4708-8D22-9CCC19A613B9}" type="presParOf" srcId="{DB2D83CF-F664-4061-87C2-48C0C40CC305}" destId="{23F2A309-149E-4EFB-8F70-EAA072A96424}" srcOrd="0" destOrd="0" presId="urn:microsoft.com/office/officeart/2005/8/layout/hList7"/>
    <dgm:cxn modelId="{3F6D9C29-280E-479A-9012-75257A882BD8}" type="presParOf" srcId="{DB2D83CF-F664-4061-87C2-48C0C40CC305}" destId="{84FA67B0-1C35-479A-A2ED-14F03FADBED0}" srcOrd="1" destOrd="0" presId="urn:microsoft.com/office/officeart/2005/8/layout/hList7"/>
    <dgm:cxn modelId="{09037D30-5C75-40BC-BED6-95E29089D3FC}" type="presParOf" srcId="{DB2D83CF-F664-4061-87C2-48C0C40CC305}" destId="{95C7AFF6-F0C7-4AEB-8E61-6A6494ECA4B4}" srcOrd="2" destOrd="0" presId="urn:microsoft.com/office/officeart/2005/8/layout/hList7"/>
    <dgm:cxn modelId="{03FC6006-F1EB-4CFF-A85A-A5CE4569568A}" type="presParOf" srcId="{DB2D83CF-F664-4061-87C2-48C0C40CC305}" destId="{185C4D0E-487E-4814-AA55-2F6A67B0A2CA}" srcOrd="3" destOrd="0" presId="urn:microsoft.com/office/officeart/2005/8/layout/hList7"/>
    <dgm:cxn modelId="{A8F4B161-6A57-465D-B27F-1DB7DCEFD265}" type="presParOf" srcId="{54FF0EB8-A4BA-4F0C-B62E-FF8BA7EE307A}" destId="{B7D75B6E-2DC8-42BF-8F00-13EB11396719}" srcOrd="3" destOrd="0" presId="urn:microsoft.com/office/officeart/2005/8/layout/hList7"/>
    <dgm:cxn modelId="{363385E5-E174-4116-8B1B-CE3831F8A012}" type="presParOf" srcId="{54FF0EB8-A4BA-4F0C-B62E-FF8BA7EE307A}" destId="{773BA24C-BF55-4445-821B-0F8652E6BE7A}" srcOrd="4" destOrd="0" presId="urn:microsoft.com/office/officeart/2005/8/layout/hList7"/>
    <dgm:cxn modelId="{A90636DF-7A00-452D-9CDF-B6E9BC452216}" type="presParOf" srcId="{773BA24C-BF55-4445-821B-0F8652E6BE7A}" destId="{4BBDEDAD-8A21-4592-AC9F-CAA30F3C9826}" srcOrd="0" destOrd="0" presId="urn:microsoft.com/office/officeart/2005/8/layout/hList7"/>
    <dgm:cxn modelId="{798FC56C-E450-4A9B-B9B0-ECC452272541}" type="presParOf" srcId="{773BA24C-BF55-4445-821B-0F8652E6BE7A}" destId="{4AC9F3D7-0A53-4D61-877D-FFE7D73ADE88}" srcOrd="1" destOrd="0" presId="urn:microsoft.com/office/officeart/2005/8/layout/hList7"/>
    <dgm:cxn modelId="{45CE70C9-62D3-408F-8680-C3902B57F70B}" type="presParOf" srcId="{773BA24C-BF55-4445-821B-0F8652E6BE7A}" destId="{A772A62E-1171-4E8C-BE22-8ED3CE8B2506}" srcOrd="2" destOrd="0" presId="urn:microsoft.com/office/officeart/2005/8/layout/hList7"/>
    <dgm:cxn modelId="{C4DD5A91-23B3-486D-BDF9-01F55C3E08B5}" type="presParOf" srcId="{773BA24C-BF55-4445-821B-0F8652E6BE7A}" destId="{731CE258-A6FA-4EFB-AB1F-DCDFCE6D2074}" srcOrd="3" destOrd="0" presId="urn:microsoft.com/office/officeart/2005/8/layout/hList7"/>
  </dgm:cxnLst>
  <dgm:bg>
    <a:solidFill>
      <a:schemeClr val="bg1"/>
    </a:solid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B4CE9A-9576-4A3B-A8D0-69CD43122BF4}">
      <dsp:nvSpPr>
        <dsp:cNvPr id="0" name=""/>
        <dsp:cNvSpPr/>
      </dsp:nvSpPr>
      <dsp:spPr>
        <a:xfrm>
          <a:off x="721" y="0"/>
          <a:ext cx="1122499" cy="20175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altLang="zh-CN" sz="1800" kern="1200" dirty="0">
              <a:solidFill>
                <a:schemeClr val="tx1"/>
              </a:solidFill>
              <a:latin typeface="微软雅黑" panose="020B0503020204020204" pitchFamily="34" charset="-122"/>
              <a:ea typeface="微软雅黑" panose="020B0503020204020204" pitchFamily="34" charset="-122"/>
            </a:rPr>
            <a:t>Battery-less</a:t>
          </a:r>
        </a:p>
      </dsp:txBody>
      <dsp:txXfrm>
        <a:off x="721" y="807035"/>
        <a:ext cx="1122499" cy="807035"/>
      </dsp:txXfrm>
    </dsp:sp>
    <dsp:sp modelId="{8EC884F2-F2C4-4BD3-A67F-6F738969DB91}">
      <dsp:nvSpPr>
        <dsp:cNvPr id="0" name=""/>
        <dsp:cNvSpPr/>
      </dsp:nvSpPr>
      <dsp:spPr>
        <a:xfrm>
          <a:off x="226042" y="121055"/>
          <a:ext cx="671857" cy="671857"/>
        </a:xfrm>
        <a:prstGeom prst="ellipse">
          <a:avLst/>
        </a:prstGeom>
        <a:blipFill>
          <a:blip xmlns:r="http://schemas.openxmlformats.org/officeDocument/2006/relationships"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saturation sat="12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F2A309-149E-4EFB-8F70-EAA072A96424}">
      <dsp:nvSpPr>
        <dsp:cNvPr id="0" name=""/>
        <dsp:cNvSpPr/>
      </dsp:nvSpPr>
      <dsp:spPr>
        <a:xfrm>
          <a:off x="1156896" y="0"/>
          <a:ext cx="1122499" cy="20175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altLang="zh-CN" sz="1800" kern="1200" dirty="0">
              <a:solidFill>
                <a:schemeClr val="tx1"/>
              </a:solidFill>
              <a:latin typeface="微软雅黑" panose="020B0503020204020204" pitchFamily="34" charset="-122"/>
              <a:ea typeface="微软雅黑" panose="020B0503020204020204" pitchFamily="34" charset="-122"/>
            </a:rPr>
            <a:t>Small size</a:t>
          </a:r>
          <a:endParaRPr lang="zh-CN" altLang="en-US" sz="1800" kern="1200" dirty="0">
            <a:solidFill>
              <a:schemeClr val="tx1"/>
            </a:solidFill>
          </a:endParaRPr>
        </a:p>
      </dsp:txBody>
      <dsp:txXfrm>
        <a:off x="1156896" y="807035"/>
        <a:ext cx="1122499" cy="807035"/>
      </dsp:txXfrm>
    </dsp:sp>
    <dsp:sp modelId="{185C4D0E-487E-4814-AA55-2F6A67B0A2CA}">
      <dsp:nvSpPr>
        <dsp:cNvPr id="0" name=""/>
        <dsp:cNvSpPr/>
      </dsp:nvSpPr>
      <dsp:spPr>
        <a:xfrm>
          <a:off x="1382217" y="121055"/>
          <a:ext cx="671857" cy="671857"/>
        </a:xfrm>
        <a:prstGeom prst="ellipse">
          <a:avLst/>
        </a:prstGeom>
        <a:blipFill dpi="0" rotWithShape="1">
          <a:blip xmlns:r="http://schemas.openxmlformats.org/officeDocument/2006/relationships" r:embed="rId4" cstate="print">
            <a:duotone>
              <a:schemeClr val="accent3">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a:fillRect l="13460" r="-55460"/>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BDEDAD-8A21-4592-AC9F-CAA30F3C9826}">
      <dsp:nvSpPr>
        <dsp:cNvPr id="0" name=""/>
        <dsp:cNvSpPr/>
      </dsp:nvSpPr>
      <dsp:spPr>
        <a:xfrm>
          <a:off x="2313792" y="0"/>
          <a:ext cx="1122499" cy="20175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altLang="zh-CN" sz="1800" kern="1200" dirty="0">
              <a:solidFill>
                <a:schemeClr val="tx1"/>
              </a:solidFill>
              <a:latin typeface="微软雅黑" panose="020B0503020204020204" pitchFamily="34" charset="-122"/>
              <a:ea typeface="微软雅黑" panose="020B0503020204020204" pitchFamily="34" charset="-122"/>
            </a:rPr>
            <a:t>Ultra-low cost</a:t>
          </a:r>
          <a:endParaRPr lang="zh-CN" altLang="en-US" sz="1800" kern="1200" dirty="0">
            <a:solidFill>
              <a:schemeClr val="tx1"/>
            </a:solidFill>
          </a:endParaRPr>
        </a:p>
      </dsp:txBody>
      <dsp:txXfrm>
        <a:off x="2313792" y="807035"/>
        <a:ext cx="1122499" cy="807035"/>
      </dsp:txXfrm>
    </dsp:sp>
    <dsp:sp modelId="{731CE258-A6FA-4EFB-AB1F-DCDFCE6D2074}">
      <dsp:nvSpPr>
        <dsp:cNvPr id="0" name=""/>
        <dsp:cNvSpPr/>
      </dsp:nvSpPr>
      <dsp:spPr>
        <a:xfrm>
          <a:off x="2538392" y="121055"/>
          <a:ext cx="671857" cy="671857"/>
        </a:xfrm>
        <a:prstGeom prst="ellipse">
          <a:avLst/>
        </a:prstGeom>
        <a:blipFill dpi="0" rotWithShape="1">
          <a:blip xmlns:r="http://schemas.openxmlformats.org/officeDocument/2006/relationships"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a:stretch>
            <a:fillRect l="-7000" t="-12458" r="-7000" b="4772"/>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40AE6B-CF4B-491E-A468-06818C9B993A}">
      <dsp:nvSpPr>
        <dsp:cNvPr id="0" name=""/>
        <dsp:cNvSpPr/>
      </dsp:nvSpPr>
      <dsp:spPr>
        <a:xfrm>
          <a:off x="137451" y="1614071"/>
          <a:ext cx="3161388" cy="302638"/>
        </a:xfrm>
        <a:prstGeom prst="leftRightArrow">
          <a:avLst/>
        </a:prstGeom>
        <a:solidFill>
          <a:schemeClr val="dk2">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9-6-2023</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9</a:t>
            </a:fld>
            <a:endParaRPr lang="nl-NL"/>
          </a:p>
        </p:txBody>
      </p:sp>
    </p:spTree>
    <p:extLst>
      <p:ext uri="{BB962C8B-B14F-4D97-AF65-F5344CB8AC3E}">
        <p14:creationId xmlns:p14="http://schemas.microsoft.com/office/powerpoint/2010/main" val="114750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72877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18</a:t>
            </a:fld>
            <a:endParaRPr lang="nl-NL"/>
          </a:p>
        </p:txBody>
      </p:sp>
    </p:spTree>
    <p:extLst>
      <p:ext uri="{BB962C8B-B14F-4D97-AF65-F5344CB8AC3E}">
        <p14:creationId xmlns:p14="http://schemas.microsoft.com/office/powerpoint/2010/main" val="1147507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19</a:t>
            </a:fld>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9-6-2023</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9-6-2023</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2023</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232.zip" TargetMode="External"/><Relationship Id="rId2" Type="http://schemas.openxmlformats.org/officeDocument/2006/relationships/hyperlink" Target="https://www.google.com/url?sa=t&amp;rct=j&amp;q=&amp;esrc=s&amp;source=web&amp;cd=&amp;cad=rja&amp;uact=8&amp;ved=2ahUKEwjcrquwkbb_AhU6_rsIHe6pDSAQFnoECA4QAQ&amp;url=https%3A%2F%2Fwww.3gpp.org%2FDynaReport%2F22877.htm&amp;usg=AOvVaw2Samw5Kk8OHntUcAfaCyVd"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hyperlink" Target="https://www.google.com/url?sa=t&amp;rct=j&amp;q=&amp;esrc=s&amp;source=web&amp;cd=&amp;cad=rja&amp;uact=8&amp;ved=2ahUKEwipzNOFkbb_AhVq8bsIHYSgAx4QFnoECAwQAQ&amp;url=https%3A%2F%2Fwww.3gpp.org%2FDynaReport%2F22851.htm&amp;usg=AOvVaw3ItTGlVO9NqYWFIB3XC9p_" TargetMode="External"/><Relationship Id="rId4" Type="http://schemas.openxmlformats.org/officeDocument/2006/relationships/hyperlink" Target="https://www.3gpp.org/ftp/tsg_sa/TSG_SA/TSGS_95E_Electronic_2022_03/Docs/SP-220087.zi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6" Type="http://schemas.openxmlformats.org/officeDocument/2006/relationships/hyperlink" Target="https://www.3gpp.org/ftp/TSG_SA/TSG_SA/TSGS_100_Taipei_2023-06/Docs/SP-230514.zip" TargetMode="External"/><Relationship Id="rId5" Type="http://schemas.openxmlformats.org/officeDocument/2006/relationships/hyperlink" Target="https://www.google.com/url?sa=t&amp;rct=j&amp;q=&amp;esrc=s&amp;source=web&amp;cd=&amp;cad=rja&amp;uact=8&amp;ved=2ahUKEwi92NDEkLb_AhUHPOwKHazBAqIQFnoECBEQAQ&amp;url=https%3A%2F%2Fwww.3gpp.org%2FDynaReport%2F22876.htm&amp;usg=AOvVaw3W7hXgA3V-T8DNn59BBZ4k" TargetMode="Externa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google.com/url?sa=t&amp;rct=j&amp;q=&amp;esrc=s&amp;source=web&amp;cd=&amp;cad=rja&amp;uact=8&amp;ved=2ahUKEwj4zYu7kLb_AhWZO-wKHRtpA2MQFnoECAwQAQ&amp;url=https%3A%2F%2Fwww.3gpp.org%2FDynaReport%2F22841.htm&amp;usg=AOvVaw1WQBiJZkVFkd8xrYhXsgQB" TargetMode="Externa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8.png"/><Relationship Id="rId5" Type="http://schemas.openxmlformats.org/officeDocument/2006/relationships/hyperlink" Target="https://www.google.com/url?sa=t&amp;rct=j&amp;q=&amp;esrc=s&amp;source=web&amp;cd=&amp;cad=rja&amp;uact=8&amp;ved=2ahUKEwjLgLT_j7b_AhXPsKQKHeeEDyAQFnoECBIQAQ&amp;url=https%3A%2F%2Fwww.3gpp.org%2FDynaReport%2F22882.htm&amp;usg=AOvVaw28aFqA3SbHLkBEFeO5mIo_" TargetMode="External"/><Relationship Id="rId4" Type="http://schemas.openxmlformats.org/officeDocument/2006/relationships/hyperlink" Target="https://www.3gpp.org/ftp/TSG_SA/TSG_SA/TSGS_99_Rotterdam_2023-03/Docs/SP-230235.zip"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12.zip" TargetMode="External"/><Relationship Id="rId2" Type="http://schemas.openxmlformats.org/officeDocument/2006/relationships/hyperlink" Target="https://www.google.com/url?sa=t&amp;rct=j&amp;q=&amp;esrc=s&amp;source=web&amp;cd=&amp;cad=rja&amp;uact=8&amp;ved=2ahUKEwil77uej7b_AhWS5KQKHcJKC44QFnoECAsQAQ&amp;url=https%3A%2F%2Fwww.3gpp.org%2FDynaReport%2F22989.htm&amp;usg=AOvVaw0-6cKYBka-EO5TdjGQ71gk" TargetMode="Externa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s://www.3gpp.org/ftp/tsg_sa/TSG_SA/TSGS_96_Budapest_2022_06/Docs/SP-220679.zip" TargetMode="External"/><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hyperlink" Target="https://www.google.com/url?sa=t&amp;rct=j&amp;q=&amp;esrc=s&amp;source=web&amp;cd=&amp;cad=rja&amp;uact=8&amp;ved=2ahUKEwjOp4Whjrb_AhWB7aQKHQV8DpgQFnoECBUQAQ&amp;url=https%3A%2F%2Fwww.3gpp.org%2FDynaReport%2F22865.htm&amp;usg=AOvVaw3xFGcG9JzU0h48TWoLOw77" TargetMode="Externa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hyperlink" Target="https://www.3gpp.org/ftp/TSG_SA/TSG_SA/TSGS_97E_Electronic_2022-09/Docs/SP-220954.zip" TargetMode="External"/><Relationship Id="rId7"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hyperlink" Target="https://3gpp.org/dynaReport/22856.htm" TargetMode="External"/><Relationship Id="rId10" Type="http://schemas.openxmlformats.org/officeDocument/2006/relationships/image" Target="../media/image40.emf"/><Relationship Id="rId4" Type="http://schemas.openxmlformats.org/officeDocument/2006/relationships/hyperlink" Target="https://www.google.com/url?sa=t&amp;rct=j&amp;q=&amp;esrc=s&amp;source=web&amp;cd=&amp;cad=rja&amp;uact=8&amp;ved=2ahUKEwjWnI7Yjbb_AhXEzqQKHZXgBZEQFnoECA0QAQ&amp;url=https%3A%2F%2Fwww.3gpp.org%2FDynaReport%2F22843.htm&amp;usg=AOvVaw1QU6izbMDMbOfzNAUWwwg-" TargetMode="External"/><Relationship Id="rId9" Type="http://schemas.openxmlformats.org/officeDocument/2006/relationships/image" Target="../media/image3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ortal.3gpp.org/desktopmodules/Specifications/SpecificationDetails.aspx?specificationId=4097" TargetMode="Externa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hyperlink" Target="https://portal.3gpp.org/desktopmodules/Specifications/SpecificationDetails.aspx?specificationId=4180"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20085.zip" TargetMode="External"/><Relationship Id="rId7" Type="http://schemas.openxmlformats.org/officeDocument/2006/relationships/hyperlink" Target="https://www.3gpp.org/ftp/Information/WI_Sheet/SP-220439.zip" TargetMode="External"/><Relationship Id="rId2" Type="http://schemas.openxmlformats.org/officeDocument/2006/relationships/hyperlink" Target="https://www.3gpp.org/ftp/Information/WI_Sheet/SP-22071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437.zip" TargetMode="External"/><Relationship Id="rId5" Type="http://schemas.openxmlformats.org/officeDocument/2006/relationships/hyperlink" Target="https://www.3gpp.org/ftp/Information/WI_Sheet/SP-220087.zip" TargetMode="External"/><Relationship Id="rId10" Type="http://schemas.openxmlformats.org/officeDocument/2006/relationships/hyperlink" Target="https://www.3gpp.org/ftp/Information/WI_Sheet/SP-220445.zip" TargetMode="External"/><Relationship Id="rId4" Type="http://schemas.openxmlformats.org/officeDocument/2006/relationships/hyperlink" Target="https://www.3gpp.org/ftp/Information/WI_Sheet/SP-220353.zip" TargetMode="External"/><Relationship Id="rId9" Type="http://schemas.openxmlformats.org/officeDocument/2006/relationships/hyperlink" Target="https://www.3gpp.org/ftp/Information/WI_Sheet/SP-220954.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3gpp.org/ftp/Information/WI_Sheet/SP-230231.zip" TargetMode="External"/><Relationship Id="rId3" Type="http://schemas.openxmlformats.org/officeDocument/2006/relationships/hyperlink" Target="https://www.3gpp.org/ftp/Information/WI_Sheet/SP-220447.zip" TargetMode="External"/><Relationship Id="rId7" Type="http://schemas.openxmlformats.org/officeDocument/2006/relationships/hyperlink" Target="https://www.3gpp.org/ftp/Information/WI_Sheet/SP-220442.zip" TargetMode="External"/><Relationship Id="rId2" Type="http://schemas.openxmlformats.org/officeDocument/2006/relationships/hyperlink" Target="https://www.3gpp.org/ftp/Information/WI_Sheet/SP-23023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0227.zip" TargetMode="External"/><Relationship Id="rId11" Type="http://schemas.openxmlformats.org/officeDocument/2006/relationships/hyperlink" Target="https://www.3gpp.org/ftp/Information/WI_Sheet/SP-220943.zip" TargetMode="External"/><Relationship Id="rId5" Type="http://schemas.openxmlformats.org/officeDocument/2006/relationships/hyperlink" Target="https://www.3gpp.org/ftp/Information/WI_Sheet/SP-230233.zip" TargetMode="External"/><Relationship Id="rId10" Type="http://schemas.openxmlformats.org/officeDocument/2006/relationships/hyperlink" Target="https://www.3gpp.org/ftp/Information/WI_Sheet/SP-230229.zip" TargetMode="External"/><Relationship Id="rId4" Type="http://schemas.openxmlformats.org/officeDocument/2006/relationships/hyperlink" Target="https://www.3gpp.org/ftp/Information/WI_Sheet/SP-230236.zip" TargetMode="External"/><Relationship Id="rId9" Type="http://schemas.openxmlformats.org/officeDocument/2006/relationships/hyperlink" Target="https://www.3gpp.org/ftp/Information/WI_Sheet/SP-190838.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20941.zip" TargetMode="External"/><Relationship Id="rId2" Type="http://schemas.openxmlformats.org/officeDocument/2006/relationships/hyperlink" Target="https://www.3gpp.org/ftp/Information/WI_Sheet/SP-220943.zip" TargetMode="External"/><Relationship Id="rId1" Type="http://schemas.openxmlformats.org/officeDocument/2006/relationships/slideLayout" Target="../slideLayouts/slideLayout2.xml"/><Relationship Id="rId4" Type="http://schemas.openxmlformats.org/officeDocument/2006/relationships/hyperlink" Target="https://ftp.3gpp.org/information/Work_Plan"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21.xml"/><Relationship Id="rId3" Type="http://schemas.openxmlformats.org/officeDocument/2006/relationships/slide" Target="slide15.xml"/><Relationship Id="rId7" Type="http://schemas.openxmlformats.org/officeDocument/2006/relationships/slide" Target="slide6.xml"/><Relationship Id="rId12"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19.xml"/><Relationship Id="rId5" Type="http://schemas.openxmlformats.org/officeDocument/2006/relationships/slide" Target="slide13.xml"/><Relationship Id="rId10" Type="http://schemas.openxmlformats.org/officeDocument/2006/relationships/slide" Target="slide18.xml"/><Relationship Id="rId4" Type="http://schemas.openxmlformats.org/officeDocument/2006/relationships/slide" Target="slide14.xml"/><Relationship Id="rId9" Type="http://schemas.openxmlformats.org/officeDocument/2006/relationships/slide" Target="slide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07.zip" TargetMode="External"/><Relationship Id="rId2" Type="http://schemas.openxmlformats.org/officeDocument/2006/relationships/hyperlink" Target="https://portal.3gpp.org/desktopmodules/Specifications/SpecificationDetails.aspx?specificationId=4044"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7.png"/><Relationship Id="rId7" Type="http://schemas.openxmlformats.org/officeDocument/2006/relationships/diagramLayout" Target="../diagrams/layout1.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hyperlink" Target="https://www.google.com/url?sa=t&amp;rct=j&amp;q=&amp;esrc=s&amp;source=web&amp;cd=&amp;cad=rja&amp;uact=8&amp;ved=2ahUKEwiwm-vfkbb_AhXLgf0HHfWJAw0QFnoECBwQAQ&amp;url=https%3A%2F%2Fwww.3gpp.org%2FDynaReport%2F22840.htm&amp;usg=AOvVaw3OqWXAoPDX6jQw6CNSSXZj" TargetMode="External"/><Relationship Id="rId5" Type="http://schemas.openxmlformats.org/officeDocument/2006/relationships/image" Target="../media/image9.png"/><Relationship Id="rId10" Type="http://schemas.microsoft.com/office/2007/relationships/diagramDrawing" Target="../diagrams/drawing1.xml"/><Relationship Id="rId4" Type="http://schemas.openxmlformats.org/officeDocument/2006/relationships/image" Target="../media/image8.png"/><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emf"/><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hyperlink" Target="https://www.3gpp.org/ftp/tsg_sa/TSG_SA/TSGS_95E_Electronic_2022_03/Docs/SP-220353.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google.com/url?sa=t&amp;rct=j&amp;q=&amp;esrc=s&amp;source=web&amp;cd=&amp;cad=rja&amp;uact=8&amp;ved=2ahUKEwiwvtPXkbb_AhVSh_0HHSxUDTYQFnoECBsQAQ&amp;url=https%3A%2F%2Fwww.3gpp.org%2FDynaReport%2F22856.htm&amp;usg=AOvVaw2kXY9e0AuYhyanuJBPSbY4" TargetMode="Externa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168441" y="2152944"/>
            <a:ext cx="11855117" cy="2852737"/>
          </a:xfrm>
        </p:spPr>
        <p:txBody>
          <a:bodyPr/>
          <a:lstStyle/>
          <a:p>
            <a:pPr algn="ctr"/>
            <a:r>
              <a:rPr lang="en-US" sz="8000" b="1" dirty="0"/>
              <a:t>Stage 1 Rel-19 Content</a:t>
            </a:r>
            <a:br>
              <a:rPr lang="en-US" dirty="0"/>
            </a:br>
            <a:r>
              <a:rPr lang="en-US" altLang="nl-NL" sz="5400" dirty="0"/>
              <a:t>	</a:t>
            </a:r>
            <a:endParaRPr lang="en-US" altLang="en-US" b="1" dirty="0">
              <a:solidFill>
                <a:schemeClr val="accent1">
                  <a:lumMod val="75000"/>
                </a:schemeClr>
              </a:solidFill>
            </a:endParaRPr>
          </a:p>
        </p:txBody>
      </p:sp>
      <p:sp>
        <p:nvSpPr>
          <p:cNvPr id="2" name="Rectangle 1">
            <a:extLst>
              <a:ext uri="{FF2B5EF4-FFF2-40B4-BE49-F238E27FC236}">
                <a16:creationId xmlns:a16="http://schemas.microsoft.com/office/drawing/2014/main" id="{E690DEFB-7D2B-4143-9C20-5D828FF7874F}"/>
              </a:ext>
            </a:extLst>
          </p:cNvPr>
          <p:cNvSpPr/>
          <p:nvPr/>
        </p:nvSpPr>
        <p:spPr>
          <a:xfrm>
            <a:off x="258303" y="308628"/>
            <a:ext cx="1556836" cy="369332"/>
          </a:xfrm>
          <a:prstGeom prst="rect">
            <a:avLst/>
          </a:prstGeom>
        </p:spPr>
        <p:txBody>
          <a:bodyPr wrap="none">
            <a:spAutoFit/>
          </a:bodyPr>
          <a:lstStyle/>
          <a:p>
            <a:r>
              <a:rPr lang="nl-NL" dirty="0">
                <a:solidFill>
                  <a:srgbClr val="000000"/>
                </a:solidFill>
                <a:latin typeface="Arial" panose="020B0604020202020204" pitchFamily="34" charset="0"/>
                <a:ea typeface="Calibri" panose="020F0502020204030204" pitchFamily="34" charset="0"/>
              </a:rPr>
              <a:t>SWS-230075</a:t>
            </a:r>
            <a:endParaRPr lang="en-GB" dirty="0"/>
          </a:p>
        </p:txBody>
      </p:sp>
      <p:sp>
        <p:nvSpPr>
          <p:cNvPr id="3" name="TextBox 2">
            <a:extLst>
              <a:ext uri="{FF2B5EF4-FFF2-40B4-BE49-F238E27FC236}">
                <a16:creationId xmlns:a16="http://schemas.microsoft.com/office/drawing/2014/main" id="{334E3BC9-2C9A-C7DF-ACD1-763F32A5A398}"/>
              </a:ext>
            </a:extLst>
          </p:cNvPr>
          <p:cNvSpPr txBox="1"/>
          <p:nvPr/>
        </p:nvSpPr>
        <p:spPr>
          <a:xfrm>
            <a:off x="1445079" y="4669971"/>
            <a:ext cx="2878865" cy="461665"/>
          </a:xfrm>
          <a:prstGeom prst="rect">
            <a:avLst/>
          </a:prstGeom>
          <a:noFill/>
        </p:spPr>
        <p:txBody>
          <a:bodyPr wrap="none" rtlCol="0">
            <a:spAutoFit/>
          </a:bodyPr>
          <a:lstStyle/>
          <a:p>
            <a:r>
              <a:rPr lang="en-GB" sz="2400" dirty="0"/>
              <a:t>Source: SA WG1 chair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25DEF6-8689-4320-90FC-55B9EB026008}"/>
              </a:ext>
            </a:extLst>
          </p:cNvPr>
          <p:cNvSpPr/>
          <p:nvPr/>
        </p:nvSpPr>
        <p:spPr>
          <a:xfrm>
            <a:off x="2963878" y="2716814"/>
            <a:ext cx="6264244" cy="142437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6600" dirty="0"/>
              <a:t>Enhancements</a:t>
            </a:r>
            <a:endParaRPr lang="en-US" sz="3600" dirty="0"/>
          </a:p>
        </p:txBody>
      </p:sp>
    </p:spTree>
    <p:extLst>
      <p:ext uri="{BB962C8B-B14F-4D97-AF65-F5344CB8AC3E}">
        <p14:creationId xmlns:p14="http://schemas.microsoft.com/office/powerpoint/2010/main" val="1353446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210880226"/>
              </p:ext>
            </p:extLst>
          </p:nvPr>
        </p:nvGraphicFramePr>
        <p:xfrm>
          <a:off x="266290" y="1348348"/>
          <a:ext cx="8286768" cy="5032796"/>
        </p:xfrm>
        <a:graphic>
          <a:graphicData uri="http://schemas.openxmlformats.org/drawingml/2006/table">
            <a:tbl>
              <a:tblPr bandRow="1">
                <a:tableStyleId>{2D5ABB26-0587-4C30-8999-92F81FD0307C}</a:tableStyleId>
              </a:tblPr>
              <a:tblGrid>
                <a:gridCol w="1370557">
                  <a:extLst>
                    <a:ext uri="{9D8B030D-6E8A-4147-A177-3AD203B41FA5}">
                      <a16:colId xmlns:a16="http://schemas.microsoft.com/office/drawing/2014/main" val="201738029"/>
                    </a:ext>
                  </a:extLst>
                </a:gridCol>
                <a:gridCol w="2333445">
                  <a:extLst>
                    <a:ext uri="{9D8B030D-6E8A-4147-A177-3AD203B41FA5}">
                      <a16:colId xmlns:a16="http://schemas.microsoft.com/office/drawing/2014/main" val="2338416132"/>
                    </a:ext>
                  </a:extLst>
                </a:gridCol>
                <a:gridCol w="1002857">
                  <a:extLst>
                    <a:ext uri="{9D8B030D-6E8A-4147-A177-3AD203B41FA5}">
                      <a16:colId xmlns:a16="http://schemas.microsoft.com/office/drawing/2014/main" val="2639471719"/>
                    </a:ext>
                  </a:extLst>
                </a:gridCol>
                <a:gridCol w="3579909">
                  <a:extLst>
                    <a:ext uri="{9D8B030D-6E8A-4147-A177-3AD203B41FA5}">
                      <a16:colId xmlns:a16="http://schemas.microsoft.com/office/drawing/2014/main" val="514953518"/>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Peter Bleckert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Ericsson</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TR 22.877 </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sz="1800" b="0" i="0" u="sng" kern="1200" dirty="0">
                          <a:solidFill>
                            <a:schemeClr val="tx1"/>
                          </a:solidFill>
                          <a:effectLst/>
                          <a:latin typeface="+mn-lt"/>
                          <a:ea typeface="+mn-ea"/>
                          <a:cs typeface="+mn-cs"/>
                          <a:hlinkClick r:id="rId3"/>
                        </a:rPr>
                        <a:t>SP-230232 </a:t>
                      </a:r>
                      <a:r>
                        <a:rPr lang="nl-NL" sz="1800" kern="1200" dirty="0">
                          <a:solidFill>
                            <a:schemeClr val="tx1"/>
                          </a:solidFill>
                          <a:latin typeface="+mn-lt"/>
                          <a:ea typeface="+mn-ea"/>
                          <a:cs typeface="+mn-cs"/>
                        </a:rPr>
                        <a:t>CR668 to TS 22.261</a:t>
                      </a:r>
                    </a:p>
                  </a:txBody>
                  <a:tcPr/>
                </a:tc>
                <a:extLst>
                  <a:ext uri="{0D108BD9-81ED-4DB2-BD59-A6C34878D82A}">
                    <a16:rowId xmlns:a16="http://schemas.microsoft.com/office/drawing/2014/main" val="711006635"/>
                  </a:ext>
                </a:extLst>
              </a:tr>
              <a:tr h="399836">
                <a:tc gridSpan="4">
                  <a:txBody>
                    <a:bodyPr/>
                    <a:lstStyle/>
                    <a:p>
                      <a:r>
                        <a:rPr lang="nl-NL" sz="1600" b="1" dirty="0"/>
                        <a:t>Description </a:t>
                      </a:r>
                    </a:p>
                  </a:txBody>
                  <a:tcPr/>
                </a:tc>
                <a:tc hMerge="1">
                  <a:txBody>
                    <a:bodyPr/>
                    <a:lstStyle/>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algn="just"/>
                      <a:r>
                        <a:rPr lang="en-GB" sz="1600" kern="1200" dirty="0">
                          <a:solidFill>
                            <a:srgbClr val="000000"/>
                          </a:solidFill>
                          <a:effectLst/>
                          <a:latin typeface="+mn-lt"/>
                          <a:ea typeface="+mn-ea"/>
                          <a:cs typeface="+mn-cs"/>
                        </a:rPr>
                        <a:t>Roaming Value-Added Services (RVAS), enabled by the PLMN for 5GS roaming, form part of the roaming services ecosystem.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Some RVAS can be provided using non-standardized methods in 2G/3G/4G networks, but issues have been identified in 5GS roaming deployments preventing</a:t>
                      </a:r>
                      <a:r>
                        <a:rPr lang="en-US" sz="1600" strike="noStrike" kern="1200" dirty="0">
                          <a:solidFill>
                            <a:srgbClr val="000000"/>
                          </a:solidFill>
                          <a:effectLst/>
                          <a:latin typeface="+mn-lt"/>
                          <a:ea typeface="+mn-ea"/>
                          <a:cs typeface="+mn-cs"/>
                        </a:rPr>
                        <a:t> t</a:t>
                      </a:r>
                      <a:r>
                        <a:rPr lang="en-US" sz="1600" kern="1200" dirty="0">
                          <a:solidFill>
                            <a:srgbClr val="000000"/>
                          </a:solidFill>
                          <a:effectLst/>
                          <a:latin typeface="+mn-lt"/>
                          <a:ea typeface="+mn-ea"/>
                          <a:cs typeface="+mn-cs"/>
                        </a:rPr>
                        <a:t>o offer the same RVAS over 5G.</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kern="1200" dirty="0">
                        <a:solidFill>
                          <a:srgbClr val="000000"/>
                        </a:solidFill>
                        <a:effectLst/>
                        <a:latin typeface="+mn-lt"/>
                        <a:ea typeface="+mn-ea"/>
                        <a:cs typeface="+mn-cs"/>
                      </a:endParaRPr>
                    </a:p>
                    <a:p>
                      <a:pPr lvl="0" hangingPunct="0"/>
                      <a:r>
                        <a:rPr lang="en-US" sz="1600" kern="1200" dirty="0">
                          <a:solidFill>
                            <a:srgbClr val="000000"/>
                          </a:solidFill>
                          <a:effectLst/>
                          <a:latin typeface="+mn-lt"/>
                          <a:ea typeface="+mn-ea"/>
                          <a:cs typeface="+mn-cs"/>
                        </a:rPr>
                        <a:t>SA1 have studied and derive </a:t>
                      </a:r>
                      <a:r>
                        <a:rPr lang="en-GB" sz="1600" kern="1200" dirty="0">
                          <a:solidFill>
                            <a:srgbClr val="000000"/>
                          </a:solidFill>
                          <a:effectLst/>
                          <a:latin typeface="+mn-lt"/>
                          <a:ea typeface="+mn-ea"/>
                          <a:cs typeface="+mn-cs"/>
                        </a:rPr>
                        <a:t>potential service requirements </a:t>
                      </a:r>
                      <a:r>
                        <a:rPr lang="en-US" sz="1600" kern="1200" dirty="0">
                          <a:solidFill>
                            <a:srgbClr val="000000"/>
                          </a:solidFill>
                          <a:effectLst/>
                          <a:latin typeface="+mn-lt"/>
                          <a:ea typeface="+mn-ea"/>
                          <a:cs typeface="+mn-cs"/>
                        </a:rPr>
                        <a:t>for three RVAS enabled by the PLMN in 5GS in a new TR 22.877:</a:t>
                      </a:r>
                      <a:endParaRPr lang="sv-SE" sz="1600" kern="1200" dirty="0">
                        <a:solidFill>
                          <a:srgbClr val="000000"/>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rgbClr val="000000"/>
                          </a:solidFill>
                          <a:effectLst/>
                          <a:latin typeface="+mn-lt"/>
                          <a:ea typeface="+mn-ea"/>
                          <a:cs typeface="+mn-cs"/>
                        </a:rPr>
                        <a:t>Welcome SMS</a:t>
                      </a:r>
                      <a:endParaRPr lang="sv-SE" sz="1600" kern="1200" dirty="0">
                        <a:solidFill>
                          <a:srgbClr val="000000"/>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rgbClr val="000000"/>
                          </a:solidFill>
                          <a:effectLst/>
                          <a:latin typeface="+mn-lt"/>
                          <a:ea typeface="+mn-ea"/>
                          <a:cs typeface="+mn-cs"/>
                        </a:rPr>
                        <a:t>Steering of Roaming (</a:t>
                      </a:r>
                      <a:r>
                        <a:rPr lang="en-US" sz="1600" kern="1200" dirty="0" err="1">
                          <a:solidFill>
                            <a:srgbClr val="000000"/>
                          </a:solidFill>
                          <a:effectLst/>
                          <a:latin typeface="+mn-lt"/>
                          <a:ea typeface="+mn-ea"/>
                          <a:cs typeface="+mn-cs"/>
                        </a:rPr>
                        <a:t>SoR</a:t>
                      </a:r>
                      <a:r>
                        <a:rPr lang="en-US" sz="1600" kern="1200" dirty="0">
                          <a:solidFill>
                            <a:srgbClr val="000000"/>
                          </a:solidFill>
                          <a:effectLst/>
                          <a:latin typeface="+mn-lt"/>
                          <a:ea typeface="+mn-ea"/>
                          <a:cs typeface="+mn-cs"/>
                        </a:rPr>
                        <a:t>) during the registration procedure </a:t>
                      </a:r>
                      <a:endParaRPr lang="sv-SE" sz="1600" kern="1200" dirty="0">
                        <a:solidFill>
                          <a:srgbClr val="000000"/>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rgbClr val="000000"/>
                          </a:solidFill>
                          <a:effectLst/>
                          <a:latin typeface="+mn-lt"/>
                          <a:ea typeface="+mn-ea"/>
                          <a:cs typeface="+mn-cs"/>
                        </a:rPr>
                        <a:t>IMSI based routing to a particular core network (e.g., in a different country)</a:t>
                      </a:r>
                    </a:p>
                    <a:p>
                      <a:pPr marL="0" lvl="0" indent="0" hangingPunct="0">
                        <a:buFont typeface="Arial" panose="020B0604020202020204" pitchFamily="34" charset="0"/>
                        <a:buNone/>
                      </a:pPr>
                      <a:endParaRPr lang="en-GB" sz="1600" kern="1200" dirty="0">
                        <a:solidFill>
                          <a:srgbClr val="000000"/>
                        </a:solidFill>
                        <a:effectLst/>
                        <a:latin typeface="+mn-lt"/>
                        <a:ea typeface="+mn-ea"/>
                        <a:cs typeface="+mn-cs"/>
                      </a:endParaRPr>
                    </a:p>
                    <a:p>
                      <a:pPr marL="0" lvl="0" indent="0" hangingPunct="0">
                        <a:buFont typeface="Arial" panose="020B0604020202020204" pitchFamily="34" charset="0"/>
                        <a:buNone/>
                      </a:pPr>
                      <a:r>
                        <a:rPr lang="en-GB" sz="1600" kern="1200" dirty="0">
                          <a:solidFill>
                            <a:srgbClr val="000000"/>
                          </a:solidFill>
                          <a:effectLst/>
                          <a:latin typeface="+mn-lt"/>
                          <a:ea typeface="+mn-ea"/>
                          <a:cs typeface="+mn-cs"/>
                        </a:rPr>
                        <a:t>These service requirements have been added as normative requirements in a new subchapter in TS 22.261 to enable these RVAS by the PLMN for 5GS roaming.</a:t>
                      </a:r>
                      <a:endParaRPr lang="en-US" sz="1600" kern="1200" dirty="0">
                        <a:solidFill>
                          <a:srgbClr val="000000"/>
                        </a:solidFill>
                        <a:effectLst/>
                        <a:latin typeface="+mn-lt"/>
                        <a:ea typeface="+mn-ea"/>
                        <a:cs typeface="+mn-cs"/>
                      </a:endParaRPr>
                    </a:p>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txBody>
                  <a:tcPr/>
                </a:tc>
                <a:tc hMerge="1">
                  <a:txBody>
                    <a:bodyPr/>
                    <a:lstStyle/>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22099947"/>
                  </a:ext>
                </a:extLst>
              </a:tr>
            </a:tbl>
          </a:graphicData>
        </a:graphic>
      </p:graphicFrame>
      <p:sp>
        <p:nvSpPr>
          <p:cNvPr id="5" name="Title 1">
            <a:extLst>
              <a:ext uri="{FF2B5EF4-FFF2-40B4-BE49-F238E27FC236}">
                <a16:creationId xmlns:a16="http://schemas.microsoft.com/office/drawing/2014/main" id="{509FD88F-D3B8-430E-BE8E-434B7FBAED12}"/>
              </a:ext>
            </a:extLst>
          </p:cNvPr>
          <p:cNvSpPr txBox="1">
            <a:spLocks/>
          </p:cNvSpPr>
          <p:nvPr/>
        </p:nvSpPr>
        <p:spPr>
          <a:xfrm>
            <a:off x="141032" y="14912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US" sz="4800" b="1" dirty="0"/>
              <a:t>Roaming value-added services </a:t>
            </a:r>
          </a:p>
        </p:txBody>
      </p:sp>
    </p:spTree>
    <p:extLst>
      <p:ext uri="{BB962C8B-B14F-4D97-AF65-F5344CB8AC3E}">
        <p14:creationId xmlns:p14="http://schemas.microsoft.com/office/powerpoint/2010/main" val="3676030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extLst>
              <p:ext uri="{D42A27DB-BD31-4B8C-83A1-F6EECF244321}">
                <p14:modId xmlns:p14="http://schemas.microsoft.com/office/powerpoint/2010/main" val="4136898698"/>
              </p:ext>
            </p:extLst>
          </p:nvPr>
        </p:nvGraphicFramePr>
        <p:xfrm>
          <a:off x="260282" y="1352318"/>
          <a:ext cx="7533005" cy="4480560"/>
        </p:xfrm>
        <a:graphic>
          <a:graphicData uri="http://schemas.openxmlformats.org/drawingml/2006/table">
            <a:tbl>
              <a:tblPr bandRow="1">
                <a:tableStyleId>{2D5ABB26-0587-4C30-8999-92F81FD0307C}</a:tableStyleId>
              </a:tblPr>
              <a:tblGrid>
                <a:gridCol w="1245870">
                  <a:extLst>
                    <a:ext uri="{9D8B030D-6E8A-4147-A177-3AD203B41FA5}">
                      <a16:colId xmlns:a16="http://schemas.microsoft.com/office/drawing/2014/main" val="20000"/>
                    </a:ext>
                  </a:extLst>
                </a:gridCol>
                <a:gridCol w="2120900">
                  <a:extLst>
                    <a:ext uri="{9D8B030D-6E8A-4147-A177-3AD203B41FA5}">
                      <a16:colId xmlns:a16="http://schemas.microsoft.com/office/drawing/2014/main" val="20001"/>
                    </a:ext>
                  </a:extLst>
                </a:gridCol>
                <a:gridCol w="911860">
                  <a:extLst>
                    <a:ext uri="{9D8B030D-6E8A-4147-A177-3AD203B41FA5}">
                      <a16:colId xmlns:a16="http://schemas.microsoft.com/office/drawing/2014/main" val="20002"/>
                    </a:ext>
                  </a:extLst>
                </a:gridCol>
                <a:gridCol w="3254375">
                  <a:extLst>
                    <a:ext uri="{9D8B030D-6E8A-4147-A177-3AD203B41FA5}">
                      <a16:colId xmlns:a16="http://schemas.microsoft.com/office/drawing/2014/main" val="20003"/>
                    </a:ext>
                  </a:extLst>
                </a:gridCol>
              </a:tblGrid>
              <a:tr h="6400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kern="1200" dirty="0">
                          <a:solidFill>
                            <a:schemeClr val="tx1"/>
                          </a:solidFill>
                          <a:effectLst/>
                          <a:latin typeface="+mn-lt"/>
                          <a:ea typeface="+mn-ea"/>
                          <a:cs typeface="+mn-cs"/>
                        </a:rPr>
                        <a:t>Qun Wei</a:t>
                      </a: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Unicom)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800" kern="1200" dirty="0">
                          <a:solidFill>
                            <a:schemeClr val="tx1"/>
                          </a:solidFill>
                          <a:latin typeface="+mn-lt"/>
                          <a:ea typeface="+mn-ea"/>
                          <a:cs typeface="+mn-cs"/>
                        </a:rPr>
                        <a:t>WID - </a:t>
                      </a:r>
                      <a:r>
                        <a:rPr lang="en-US" sz="1800" kern="1200" dirty="0">
                          <a:solidFill>
                            <a:schemeClr val="tx1"/>
                          </a:solidFill>
                          <a:latin typeface="+mn-lt"/>
                          <a:ea typeface="+mn-ea"/>
                          <a:cs typeface="+mn-cs"/>
                          <a:hlinkClick r:id="rId4">
                            <a:extLst>
                              <a:ext uri="{A12FA001-AC4F-418D-AE19-62706E023703}">
                                <ahyp:hlinkClr xmlns:ahyp="http://schemas.microsoft.com/office/drawing/2018/hyperlinkcolor" val="tx"/>
                              </a:ext>
                            </a:extLst>
                          </a:hlinkClick>
                        </a:rPr>
                        <a:t>SP-220087</a:t>
                      </a:r>
                      <a:endParaRPr lang="en-US"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hlinkClick r:id="rId5"/>
                        </a:rPr>
                        <a:t>TR</a:t>
                      </a:r>
                      <a:r>
                        <a:rPr lang="en-US" altLang="nl-NL" sz="1800" dirty="0">
                          <a:hlinkClick r:id="rId5"/>
                        </a:rPr>
                        <a:t> </a:t>
                      </a:r>
                      <a:r>
                        <a:rPr lang="nl-NL" sz="1800" dirty="0">
                          <a:hlinkClick r:id="rId5"/>
                        </a:rPr>
                        <a:t>22</a:t>
                      </a:r>
                      <a:r>
                        <a:rPr lang="en-US" altLang="nl-NL" sz="1800" dirty="0">
                          <a:hlinkClick r:id="rId5"/>
                        </a:rPr>
                        <a:t>.</a:t>
                      </a:r>
                      <a:r>
                        <a:rPr lang="nl-NL" sz="1800" dirty="0">
                          <a:hlinkClick r:id="rId5"/>
                        </a:rPr>
                        <a:t>851</a:t>
                      </a:r>
                      <a:endParaRPr lang="nl-NL" sz="1800" dirty="0"/>
                    </a:p>
                  </a:txBody>
                  <a:tcPr/>
                </a:tc>
                <a:extLst>
                  <a:ext uri="{0D108BD9-81ED-4DB2-BD59-A6C34878D82A}">
                    <a16:rowId xmlns:a16="http://schemas.microsoft.com/office/drawing/2014/main" val="10001"/>
                  </a:ext>
                </a:extLst>
              </a:tr>
              <a:tr h="1351915">
                <a:tc>
                  <a:txBody>
                    <a:bodyPr/>
                    <a:lstStyle/>
                    <a:p>
                      <a:pPr algn="l">
                        <a:buClrTx/>
                        <a:buSzTx/>
                        <a:buFontTx/>
                      </a:pPr>
                      <a:r>
                        <a:rPr lang="nl-NL" sz="1600" b="1" dirty="0"/>
                        <a:t>Description </a:t>
                      </a:r>
                    </a:p>
                  </a:txBody>
                  <a:tcPr/>
                </a:tc>
                <a:tc gridSpan="3">
                  <a:txBody>
                    <a:bodyPr/>
                    <a:lstStyle/>
                    <a:p>
                      <a:pPr marL="285750" indent="-285750" algn="l">
                        <a:buClrTx/>
                        <a:buSzTx/>
                        <a:buFontTx/>
                        <a:buChar char="-"/>
                      </a:pPr>
                      <a:r>
                        <a:rPr lang="en-GB" sz="1600" dirty="0">
                          <a:solidFill>
                            <a:schemeClr val="dk1"/>
                          </a:solidFill>
                          <a:sym typeface="+mn-ea"/>
                        </a:rPr>
                        <a:t>Exten</a:t>
                      </a:r>
                      <a:r>
                        <a:rPr lang="en-US" altLang="en-GB" sz="1600" dirty="0">
                          <a:solidFill>
                            <a:schemeClr val="dk1"/>
                          </a:solidFill>
                          <a:sym typeface="+mn-ea"/>
                        </a:rPr>
                        <a:t>d </a:t>
                      </a:r>
                      <a:r>
                        <a:rPr lang="en-US" sz="1600" dirty="0">
                          <a:solidFill>
                            <a:schemeClr val="dk1"/>
                          </a:solidFill>
                          <a:sym typeface="+mn-ea"/>
                        </a:rPr>
                        <a:t>a </a:t>
                      </a:r>
                      <a:r>
                        <a:rPr lang="en-GB" sz="1600" dirty="0">
                          <a:solidFill>
                            <a:schemeClr val="dk1"/>
                          </a:solidFill>
                          <a:sym typeface="+mn-ea"/>
                        </a:rPr>
                        <a:t>Shared </a:t>
                      </a:r>
                      <a:r>
                        <a:rPr lang="en-US" altLang="en-GB" sz="1600" dirty="0">
                          <a:solidFill>
                            <a:schemeClr val="dk1"/>
                          </a:solidFill>
                          <a:sym typeface="+mn-ea"/>
                        </a:rPr>
                        <a:t>NG-</a:t>
                      </a:r>
                      <a:r>
                        <a:rPr lang="en-GB" sz="1600" dirty="0">
                          <a:solidFill>
                            <a:schemeClr val="dk1"/>
                          </a:solidFill>
                          <a:sym typeface="+mn-ea"/>
                        </a:rPr>
                        <a:t>RAN managed by </a:t>
                      </a:r>
                      <a:r>
                        <a:rPr lang="en-US" altLang="en-GB" sz="1600" dirty="0">
                          <a:solidFill>
                            <a:schemeClr val="dk1"/>
                          </a:solidFill>
                          <a:sym typeface="+mn-ea"/>
                        </a:rPr>
                        <a:t>a </a:t>
                      </a:r>
                      <a:r>
                        <a:rPr lang="en-GB" sz="1600" dirty="0">
                          <a:solidFill>
                            <a:schemeClr val="dk1"/>
                          </a:solidFill>
                          <a:sym typeface="+mn-ea"/>
                        </a:rPr>
                        <a:t>Hosting Operator</a:t>
                      </a:r>
                      <a:r>
                        <a:rPr lang="en-US" altLang="en-GB" sz="1600" dirty="0">
                          <a:solidFill>
                            <a:schemeClr val="dk1"/>
                          </a:solidFill>
                          <a:sym typeface="+mn-ea"/>
                        </a:rPr>
                        <a:t> </a:t>
                      </a:r>
                      <a:r>
                        <a:rPr lang="en-GB" sz="1600" dirty="0">
                          <a:solidFill>
                            <a:schemeClr val="dk1"/>
                          </a:solidFill>
                          <a:sym typeface="+mn-ea"/>
                        </a:rPr>
                        <a:t>to </a:t>
                      </a:r>
                      <a:r>
                        <a:rPr lang="en-US" altLang="en-GB" sz="1600" dirty="0">
                          <a:solidFill>
                            <a:schemeClr val="dk1"/>
                          </a:solidFill>
                          <a:sym typeface="+mn-ea"/>
                        </a:rPr>
                        <a:t>support a </a:t>
                      </a:r>
                      <a:r>
                        <a:rPr lang="en-GB" sz="1600" dirty="0">
                          <a:solidFill>
                            <a:schemeClr val="dk1"/>
                          </a:solidFill>
                          <a:sym typeface="+mn-ea"/>
                        </a:rPr>
                        <a:t>new scenario: </a:t>
                      </a:r>
                      <a:r>
                        <a:rPr lang="en-US" altLang="en-GB" sz="1600" dirty="0">
                          <a:solidFill>
                            <a:schemeClr val="dk1"/>
                          </a:solidFill>
                          <a:sym typeface="+mn-ea"/>
                        </a:rPr>
                        <a:t>Indirect Network Sharing.</a:t>
                      </a:r>
                      <a:endParaRPr lang="en-GB" sz="1600" dirty="0">
                        <a:solidFill>
                          <a:schemeClr val="dk1"/>
                        </a:solidFill>
                      </a:endParaRPr>
                    </a:p>
                    <a:p>
                      <a:pPr marL="285750" indent="-285750" algn="l">
                        <a:buClrTx/>
                        <a:buSzTx/>
                        <a:buFontTx/>
                        <a:buChar char="-"/>
                      </a:pPr>
                      <a:r>
                        <a:rPr lang="en-GB" sz="1600" dirty="0">
                          <a:solidFill>
                            <a:schemeClr val="dk1"/>
                          </a:solidFill>
                          <a:sym typeface="+mn-ea"/>
                        </a:rPr>
                        <a:t>Participating Operator 5GC is “indirectly connected” to Shared </a:t>
                      </a:r>
                      <a:r>
                        <a:rPr lang="en-US" altLang="en-GB" sz="1600" dirty="0">
                          <a:solidFill>
                            <a:schemeClr val="dk1"/>
                          </a:solidFill>
                          <a:sym typeface="+mn-ea"/>
                        </a:rPr>
                        <a:t>NG-</a:t>
                      </a:r>
                      <a:r>
                        <a:rPr lang="en-GB" sz="1600" dirty="0">
                          <a:solidFill>
                            <a:schemeClr val="dk1"/>
                          </a:solidFill>
                          <a:sym typeface="+mn-ea"/>
                        </a:rPr>
                        <a:t>RAN via </a:t>
                      </a:r>
                      <a:r>
                        <a:rPr lang="en-US" altLang="en-GB" sz="1600" dirty="0">
                          <a:solidFill>
                            <a:schemeClr val="dk1"/>
                          </a:solidFill>
                          <a:sym typeface="+mn-ea"/>
                        </a:rPr>
                        <a:t>the </a:t>
                      </a:r>
                      <a:r>
                        <a:rPr lang="en-GB" sz="1600" dirty="0">
                          <a:solidFill>
                            <a:schemeClr val="dk1"/>
                          </a:solidFill>
                          <a:sym typeface="+mn-ea"/>
                        </a:rPr>
                        <a:t>Hosting Operator 5GC</a:t>
                      </a:r>
                      <a:r>
                        <a:rPr lang="en-US" altLang="en-GB" sz="1600" dirty="0">
                          <a:solidFill>
                            <a:schemeClr val="dk1"/>
                          </a:solidFill>
                          <a:sym typeface="+mn-ea"/>
                        </a:rPr>
                        <a:t>.</a:t>
                      </a:r>
                      <a:endParaRPr lang="en-GB" sz="1600" dirty="0">
                        <a:solidFill>
                          <a:schemeClr val="dk1"/>
                        </a:solidFill>
                      </a:endParaRPr>
                    </a:p>
                    <a:p>
                      <a:pPr marL="285750" indent="-285750" algn="l">
                        <a:buClrTx/>
                        <a:buSzTx/>
                        <a:buFontTx/>
                        <a:buChar char="-"/>
                      </a:pPr>
                      <a:r>
                        <a:rPr lang="en-GB" sz="1600" dirty="0">
                          <a:solidFill>
                            <a:schemeClr val="dk1"/>
                          </a:solidFill>
                          <a:sym typeface="+mn-ea"/>
                        </a:rPr>
                        <a:t>Indirect 5GC connectivity</a:t>
                      </a:r>
                      <a:r>
                        <a:rPr lang="en-US" altLang="en-GB" sz="1600" dirty="0">
                          <a:solidFill>
                            <a:schemeClr val="dk1"/>
                          </a:solidFill>
                          <a:sym typeface="+mn-ea"/>
                        </a:rPr>
                        <a:t> </a:t>
                      </a:r>
                      <a:r>
                        <a:rPr lang="en-GB" sz="1600" dirty="0">
                          <a:solidFill>
                            <a:schemeClr val="dk1"/>
                          </a:solidFill>
                          <a:sym typeface="+mn-ea"/>
                        </a:rPr>
                        <a:t>is transparent</a:t>
                      </a:r>
                      <a:r>
                        <a:rPr lang="en-US" altLang="en-GB" sz="1600" dirty="0">
                          <a:solidFill>
                            <a:schemeClr val="dk1"/>
                          </a:solidFill>
                          <a:sym typeface="+mn-ea"/>
                        </a:rPr>
                        <a:t>, and Service experience and KPIs are maintained</a:t>
                      </a:r>
                      <a:r>
                        <a:rPr lang="en-GB" sz="1600" dirty="0">
                          <a:solidFill>
                            <a:schemeClr val="dk1"/>
                          </a:solidFill>
                          <a:sym typeface="+mn-ea"/>
                        </a:rPr>
                        <a:t> to UE</a:t>
                      </a:r>
                      <a:r>
                        <a:rPr lang="en-US" altLang="en-GB" sz="1600" dirty="0">
                          <a:solidFill>
                            <a:schemeClr val="dk1"/>
                          </a:solidFill>
                          <a:sym typeface="+mn-ea"/>
                        </a:rPr>
                        <a:t>.</a:t>
                      </a:r>
                      <a:endParaRPr lang="en-US" altLang="en-GB" sz="1600" b="1" kern="1200" dirty="0">
                        <a:solidFill>
                          <a:schemeClr val="dk1"/>
                        </a:solidFill>
                        <a:latin typeface="+mn-lt"/>
                        <a:ea typeface="+mn-ea"/>
                        <a:cs typeface="+mn-cs"/>
                        <a:sym typeface="+mn-ea"/>
                      </a:endParaRP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1995170">
                <a:tc>
                  <a:txBody>
                    <a:bodyPr/>
                    <a:lstStyle/>
                    <a:p>
                      <a:pPr algn="l">
                        <a:buClrTx/>
                        <a:buSzTx/>
                        <a:buFontTx/>
                        <a:buNone/>
                      </a:pPr>
                      <a:r>
                        <a:rPr lang="en-US" altLang="nl-NL" sz="1600" b="1" kern="1200" dirty="0">
                          <a:solidFill>
                            <a:schemeClr val="tx1"/>
                          </a:solidFill>
                          <a:latin typeface="+mn-lt"/>
                          <a:ea typeface="+mn-ea"/>
                          <a:cs typeface="+mn-cs"/>
                        </a:rPr>
                        <a:t>Why</a:t>
                      </a:r>
                    </a:p>
                    <a:p>
                      <a:pPr algn="l">
                        <a:buClrTx/>
                        <a:buSzTx/>
                        <a:buFontTx/>
                        <a:buNone/>
                      </a:pPr>
                      <a:endParaRPr lang="en-US" altLang="nl-NL" sz="1600" b="1" kern="1200" dirty="0">
                        <a:solidFill>
                          <a:schemeClr val="tx1"/>
                        </a:solidFill>
                        <a:latin typeface="+mn-lt"/>
                        <a:ea typeface="+mn-ea"/>
                        <a:cs typeface="+mn-cs"/>
                      </a:endParaRPr>
                    </a:p>
                    <a:p>
                      <a:pPr algn="l">
                        <a:buClrTx/>
                        <a:buSzTx/>
                        <a:buFontTx/>
                        <a:buNone/>
                      </a:pPr>
                      <a:endParaRPr lang="nl-NL" sz="1600" b="1" kern="1200" dirty="0">
                        <a:solidFill>
                          <a:schemeClr val="tx1"/>
                        </a:solidFill>
                        <a:latin typeface="+mn-lt"/>
                        <a:ea typeface="+mn-ea"/>
                        <a:cs typeface="+mn-cs"/>
                      </a:endParaRPr>
                    </a:p>
                    <a:p>
                      <a:pPr algn="l">
                        <a:buClrTx/>
                        <a:buSzTx/>
                        <a:buFontTx/>
                        <a:buNone/>
                      </a:pPr>
                      <a:endParaRPr lang="nl-NL" altLang="en-US" sz="1600" b="1" dirty="0"/>
                    </a:p>
                  </a:txBody>
                  <a:tcPr/>
                </a:tc>
                <a:tc gridSpan="3">
                  <a:txBody>
                    <a:bodyPr/>
                    <a:lstStyle/>
                    <a:p>
                      <a:pPr marL="285750" indent="-285750" algn="l">
                        <a:buClrTx/>
                        <a:buSzTx/>
                        <a:buFontTx/>
                        <a:buChar char="-"/>
                      </a:pPr>
                      <a:r>
                        <a:rPr lang="en-US" altLang="en-GB" sz="1600" dirty="0">
                          <a:solidFill>
                            <a:schemeClr val="dk1"/>
                          </a:solidFill>
                          <a:sym typeface="+mn-ea"/>
                        </a:rPr>
                        <a:t>O</a:t>
                      </a:r>
                      <a:r>
                        <a:rPr lang="en-GB" sz="1600" dirty="0">
                          <a:solidFill>
                            <a:schemeClr val="dk1"/>
                          </a:solidFill>
                          <a:sym typeface="+mn-ea"/>
                        </a:rPr>
                        <a:t>perator</a:t>
                      </a:r>
                      <a:r>
                        <a:rPr lang="en-US" altLang="en-GB" sz="1600" dirty="0">
                          <a:solidFill>
                            <a:schemeClr val="dk1"/>
                          </a:solidFill>
                          <a:sym typeface="+mn-ea"/>
                        </a:rPr>
                        <a:t>s</a:t>
                      </a:r>
                      <a:r>
                        <a:rPr lang="en-GB" sz="1600" dirty="0">
                          <a:solidFill>
                            <a:schemeClr val="dk1"/>
                          </a:solidFill>
                          <a:sym typeface="+mn-ea"/>
                        </a:rPr>
                        <a:t> </a:t>
                      </a:r>
                      <a:r>
                        <a:rPr lang="en-US" altLang="en-GB" sz="1600" dirty="0">
                          <a:solidFill>
                            <a:schemeClr val="dk1"/>
                          </a:solidFill>
                          <a:sym typeface="+mn-ea"/>
                        </a:rPr>
                        <a:t>driver to </a:t>
                      </a:r>
                      <a:r>
                        <a:rPr lang="en-GB" sz="1600" dirty="0">
                          <a:solidFill>
                            <a:schemeClr val="dk1"/>
                          </a:solidFill>
                          <a:sym typeface="+mn-ea"/>
                        </a:rPr>
                        <a:t>improve </a:t>
                      </a:r>
                      <a:r>
                        <a:rPr lang="en-US" altLang="en-GB" sz="1600" dirty="0">
                          <a:solidFill>
                            <a:schemeClr val="dk1"/>
                          </a:solidFill>
                          <a:sym typeface="+mn-ea"/>
                        </a:rPr>
                        <a:t>their </a:t>
                      </a:r>
                      <a:r>
                        <a:rPr lang="en-GB" sz="1600" dirty="0">
                          <a:solidFill>
                            <a:schemeClr val="dk1"/>
                          </a:solidFill>
                          <a:sym typeface="+mn-ea"/>
                        </a:rPr>
                        <a:t>operator network</a:t>
                      </a:r>
                      <a:r>
                        <a:rPr lang="en-US" altLang="en-GB" sz="1600" dirty="0">
                          <a:solidFill>
                            <a:schemeClr val="dk1"/>
                          </a:solidFill>
                          <a:sym typeface="+mn-ea"/>
                        </a:rPr>
                        <a:t> better.</a:t>
                      </a:r>
                      <a:endParaRPr lang="en-US" altLang="en-GB" sz="1600" kern="1200" dirty="0">
                        <a:solidFill>
                          <a:schemeClr val="dk1"/>
                        </a:solidFill>
                        <a:latin typeface="+mn-lt"/>
                        <a:ea typeface="+mn-ea"/>
                        <a:cs typeface="+mn-cs"/>
                        <a:sym typeface="+mn-ea"/>
                      </a:endParaRPr>
                    </a:p>
                    <a:p>
                      <a:pPr marL="285750" indent="-285750" algn="l">
                        <a:buClrTx/>
                        <a:buSzTx/>
                        <a:buFontTx/>
                        <a:buChar char="-"/>
                      </a:pPr>
                      <a:r>
                        <a:rPr lang="en-GB" sz="1600" dirty="0">
                          <a:solidFill>
                            <a:schemeClr val="dk1"/>
                          </a:solidFill>
                          <a:sym typeface="+mn-ea"/>
                        </a:rPr>
                        <a:t>Shared</a:t>
                      </a:r>
                      <a:r>
                        <a:rPr lang="en-US" altLang="en-GB" sz="1600" dirty="0">
                          <a:solidFill>
                            <a:schemeClr val="dk1"/>
                          </a:solidFill>
                          <a:sym typeface="+mn-ea"/>
                        </a:rPr>
                        <a:t> RAN can be used by m</a:t>
                      </a:r>
                      <a:r>
                        <a:rPr lang="en-GB" sz="1600" dirty="0">
                          <a:solidFill>
                            <a:schemeClr val="dk1"/>
                          </a:solidFill>
                          <a:sym typeface="+mn-ea"/>
                        </a:rPr>
                        <a:t>ore participating operators, saving resources</a:t>
                      </a:r>
                      <a:r>
                        <a:rPr lang="en-US" altLang="en-GB" sz="1600" dirty="0">
                          <a:solidFill>
                            <a:schemeClr val="dk1"/>
                          </a:solidFill>
                          <a:sym typeface="+mn-ea"/>
                        </a:rPr>
                        <a:t>.</a:t>
                      </a:r>
                      <a:endParaRPr lang="en-GB" sz="1600" dirty="0">
                        <a:solidFill>
                          <a:schemeClr val="dk1"/>
                        </a:solidFill>
                        <a:sym typeface="+mn-ea"/>
                      </a:endParaRPr>
                    </a:p>
                    <a:p>
                      <a:pPr marL="285750" indent="-285750" algn="l">
                        <a:buClrTx/>
                        <a:buSzTx/>
                        <a:buFontTx/>
                        <a:buChar char="-"/>
                      </a:pPr>
                      <a:r>
                        <a:rPr lang="en-US" altLang="en-GB" sz="1600" dirty="0">
                          <a:solidFill>
                            <a:schemeClr val="dk1"/>
                          </a:solidFill>
                          <a:sym typeface="+mn-ea"/>
                        </a:rPr>
                        <a:t>Easy</a:t>
                      </a:r>
                      <a:r>
                        <a:rPr lang="en-GB" sz="1600" dirty="0">
                          <a:solidFill>
                            <a:schemeClr val="dk1"/>
                          </a:solidFill>
                          <a:sym typeface="+mn-ea"/>
                        </a:rPr>
                        <a:t> cooperation</a:t>
                      </a:r>
                      <a:r>
                        <a:rPr lang="en-US" altLang="en-GB" sz="1600" dirty="0">
                          <a:solidFill>
                            <a:schemeClr val="dk1"/>
                          </a:solidFill>
                          <a:sym typeface="+mn-ea"/>
                        </a:rPr>
                        <a:t> by </a:t>
                      </a:r>
                      <a:r>
                        <a:rPr lang="en-GB" sz="1600" dirty="0">
                          <a:solidFill>
                            <a:schemeClr val="dk1"/>
                          </a:solidFill>
                          <a:sym typeface="+mn-ea"/>
                        </a:rPr>
                        <a:t>reduc</a:t>
                      </a:r>
                      <a:r>
                        <a:rPr lang="en-US" altLang="en-GB" sz="1600" dirty="0">
                          <a:solidFill>
                            <a:schemeClr val="dk1"/>
                          </a:solidFill>
                          <a:sym typeface="+mn-ea"/>
                        </a:rPr>
                        <a:t>ing</a:t>
                      </a:r>
                      <a:r>
                        <a:rPr lang="en-GB" sz="1600" dirty="0">
                          <a:solidFill>
                            <a:schemeClr val="dk1"/>
                          </a:solidFill>
                          <a:sym typeface="+mn-ea"/>
                        </a:rPr>
                        <a:t> maintenance of direct interface between large number of RAN Shared</a:t>
                      </a:r>
                      <a:r>
                        <a:rPr lang="en-US" altLang="en-GB" sz="1600" dirty="0">
                          <a:solidFill>
                            <a:schemeClr val="dk1"/>
                          </a:solidFill>
                          <a:sym typeface="+mn-ea"/>
                        </a:rPr>
                        <a:t> </a:t>
                      </a:r>
                      <a:r>
                        <a:rPr lang="en-GB" sz="1600" dirty="0">
                          <a:solidFill>
                            <a:schemeClr val="dk1"/>
                          </a:solidFill>
                          <a:sym typeface="+mn-ea"/>
                        </a:rPr>
                        <a:t>nodes</a:t>
                      </a:r>
                      <a:r>
                        <a:rPr lang="en-US" altLang="en-GB" sz="1600" dirty="0">
                          <a:solidFill>
                            <a:schemeClr val="dk1"/>
                          </a:solidFill>
                          <a:sym typeface="+mn-ea"/>
                        </a:rPr>
                        <a:t> </a:t>
                      </a:r>
                      <a:r>
                        <a:rPr lang="en-GB" sz="1600" dirty="0">
                          <a:solidFill>
                            <a:schemeClr val="dk1"/>
                          </a:solidFill>
                          <a:sym typeface="+mn-ea"/>
                        </a:rPr>
                        <a:t>and Participating Operator’s 5GC.</a:t>
                      </a:r>
                      <a:endParaRPr lang="en-GB" sz="1600" dirty="0">
                        <a:solidFill>
                          <a:schemeClr val="dk1"/>
                        </a:solidFill>
                      </a:endParaRPr>
                    </a:p>
                    <a:p>
                      <a:pPr marL="285750" indent="-285750" algn="l">
                        <a:buClrTx/>
                        <a:buSzTx/>
                        <a:buFontTx/>
                        <a:buChar char="-"/>
                      </a:pPr>
                      <a:r>
                        <a:rPr lang="en-GB" sz="1600" dirty="0">
                          <a:solidFill>
                            <a:schemeClr val="dk1"/>
                          </a:solidFill>
                          <a:sym typeface="+mn-ea"/>
                        </a:rPr>
                        <a:t>Enables new ways for Operators to share RAN network</a:t>
                      </a:r>
                      <a:r>
                        <a:rPr lang="en-US" altLang="en-GB" sz="1600" dirty="0">
                          <a:solidFill>
                            <a:schemeClr val="dk1"/>
                          </a:solidFill>
                          <a:sym typeface="+mn-ea"/>
                        </a:rPr>
                        <a:t>, and avoid impact to UE.</a:t>
                      </a:r>
                      <a:endParaRPr lang="en-GB" sz="1600" dirty="0">
                        <a:solidFill>
                          <a:schemeClr val="dk1"/>
                        </a:solidFill>
                      </a:endParaRPr>
                    </a:p>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3"/>
                  </a:ext>
                </a:extLst>
              </a:tr>
            </a:tbl>
          </a:graphicData>
        </a:graphic>
      </p:graphicFrame>
      <p:grpSp>
        <p:nvGrpSpPr>
          <p:cNvPr id="2" name="组合 1"/>
          <p:cNvGrpSpPr/>
          <p:nvPr/>
        </p:nvGrpSpPr>
        <p:grpSpPr>
          <a:xfrm>
            <a:off x="7836567" y="2688956"/>
            <a:ext cx="4205015" cy="2616594"/>
            <a:chOff x="542194" y="161648"/>
            <a:chExt cx="4555129" cy="2811211"/>
          </a:xfrm>
        </p:grpSpPr>
        <p:sp>
          <p:nvSpPr>
            <p:cNvPr id="3" name="椭圆 2"/>
            <p:cNvSpPr/>
            <p:nvPr/>
          </p:nvSpPr>
          <p:spPr>
            <a:xfrm>
              <a:off x="875940" y="2525400"/>
              <a:ext cx="3883196" cy="447459"/>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4G network of OP2</a:t>
              </a:r>
            </a:p>
          </p:txBody>
        </p:sp>
        <p:sp>
          <p:nvSpPr>
            <p:cNvPr id="5" name="椭圆 4"/>
            <p:cNvSpPr/>
            <p:nvPr/>
          </p:nvSpPr>
          <p:spPr>
            <a:xfrm>
              <a:off x="542194" y="1307875"/>
              <a:ext cx="2215413" cy="644041"/>
            </a:xfrm>
            <a:prstGeom prst="ellipse">
              <a:avLst/>
            </a:prstGeom>
            <a:ln>
              <a:headEnd type="arrow" w="med" len="med"/>
              <a:tailEnd type="arrow"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of Hosting OP1</a:t>
              </a:r>
            </a:p>
          </p:txBody>
        </p:sp>
        <p:sp>
          <p:nvSpPr>
            <p:cNvPr id="81" name="椭圆 80"/>
            <p:cNvSpPr/>
            <p:nvPr/>
          </p:nvSpPr>
          <p:spPr>
            <a:xfrm>
              <a:off x="3329157" y="1307876"/>
              <a:ext cx="1768166" cy="613506"/>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 </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of Participating OP2</a:t>
              </a:r>
            </a:p>
          </p:txBody>
        </p:sp>
        <p:sp>
          <p:nvSpPr>
            <p:cNvPr id="82" name="任意多边形 81"/>
            <p:cNvSpPr/>
            <p:nvPr/>
          </p:nvSpPr>
          <p:spPr>
            <a:xfrm>
              <a:off x="1796749" y="161648"/>
              <a:ext cx="1626282" cy="325708"/>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sp>
          <p:nvSpPr>
            <p:cNvPr id="83" name="任意多边形 82"/>
            <p:cNvSpPr/>
            <p:nvPr/>
          </p:nvSpPr>
          <p:spPr>
            <a:xfrm rot="16361007">
              <a:off x="241671" y="1519925"/>
              <a:ext cx="1845678" cy="478097"/>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grpSp>
      <p:sp>
        <p:nvSpPr>
          <p:cNvPr id="84" name="等腰三角形 83"/>
          <p:cNvSpPr/>
          <p:nvPr/>
        </p:nvSpPr>
        <p:spPr bwMode="auto">
          <a:xfrm>
            <a:off x="8616415" y="2909804"/>
            <a:ext cx="161925" cy="409575"/>
          </a:xfrm>
          <a:prstGeom prst="triangl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5" name="等腰三角形 84"/>
          <p:cNvSpPr/>
          <p:nvPr/>
        </p:nvSpPr>
        <p:spPr bwMode="auto">
          <a:xfrm>
            <a:off x="10683340" y="2776454"/>
            <a:ext cx="161925" cy="409575"/>
          </a:xfrm>
          <a:prstGeom prst="triangl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cxnSp>
        <p:nvCxnSpPr>
          <p:cNvPr id="86" name="直接连接符 85"/>
          <p:cNvCxnSpPr>
            <a:stCxn id="84" idx="3"/>
          </p:cNvCxnSpPr>
          <p:nvPr/>
        </p:nvCxnSpPr>
        <p:spPr bwMode="auto">
          <a:xfrm>
            <a:off x="8697378" y="3319379"/>
            <a:ext cx="118745" cy="43815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7" name="直接连接符 86"/>
          <p:cNvCxnSpPr>
            <a:stCxn id="85" idx="3"/>
          </p:cNvCxnSpPr>
          <p:nvPr/>
        </p:nvCxnSpPr>
        <p:spPr bwMode="auto">
          <a:xfrm>
            <a:off x="10764304" y="3186028"/>
            <a:ext cx="733425" cy="5715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8" name="TextBox 82"/>
          <p:cNvSpPr txBox="1"/>
          <p:nvPr/>
        </p:nvSpPr>
        <p:spPr>
          <a:xfrm>
            <a:off x="10495979" y="1816964"/>
            <a:ext cx="1444625" cy="645160"/>
          </a:xfrm>
          <a:prstGeom prst="rect">
            <a:avLst/>
          </a:prstGeom>
          <a:noFill/>
        </p:spPr>
        <p:txBody>
          <a:bodyPr wrap="square" rtlCol="0">
            <a:spAutoFit/>
          </a:bodyPr>
          <a:lstStyle/>
          <a:p>
            <a:pPr algn="l"/>
            <a:r>
              <a:rPr lang="en-US" altLang="zh-CN" dirty="0"/>
              <a:t>OP 2 </a:t>
            </a:r>
          </a:p>
          <a:p>
            <a:pPr algn="l"/>
            <a:r>
              <a:rPr lang="en-US" altLang="zh-CN" dirty="0"/>
              <a:t>NG-RANs</a:t>
            </a:r>
            <a:endParaRPr lang="zh-CN" altLang="en-US" dirty="0"/>
          </a:p>
        </p:txBody>
      </p:sp>
      <p:sp>
        <p:nvSpPr>
          <p:cNvPr id="89" name="TextBox 83"/>
          <p:cNvSpPr txBox="1"/>
          <p:nvPr/>
        </p:nvSpPr>
        <p:spPr>
          <a:xfrm>
            <a:off x="8205013" y="1804123"/>
            <a:ext cx="1299845" cy="645160"/>
          </a:xfrm>
          <a:prstGeom prst="rect">
            <a:avLst/>
          </a:prstGeom>
          <a:noFill/>
        </p:spPr>
        <p:txBody>
          <a:bodyPr wrap="none" rtlCol="0">
            <a:spAutoFit/>
          </a:bodyPr>
          <a:lstStyle/>
          <a:p>
            <a:r>
              <a:rPr lang="en-US" altLang="zh-CN" dirty="0"/>
              <a:t>OP 1 shared</a:t>
            </a:r>
          </a:p>
          <a:p>
            <a:r>
              <a:rPr lang="en-US" altLang="zh-CN" dirty="0"/>
              <a:t>NG-RANs</a:t>
            </a:r>
            <a:endParaRPr lang="zh-CN" altLang="en-US" dirty="0"/>
          </a:p>
        </p:txBody>
      </p:sp>
      <p:grpSp>
        <p:nvGrpSpPr>
          <p:cNvPr id="90" name="组合 89"/>
          <p:cNvGrpSpPr/>
          <p:nvPr/>
        </p:nvGrpSpPr>
        <p:grpSpPr>
          <a:xfrm>
            <a:off x="8483013" y="2688273"/>
            <a:ext cx="381466" cy="374638"/>
            <a:chOff x="933398" y="2054944"/>
            <a:chExt cx="381466" cy="374638"/>
          </a:xfrm>
        </p:grpSpPr>
        <p:sp>
          <p:nvSpPr>
            <p:cNvPr id="91" name="弧形 90"/>
            <p:cNvSpPr/>
            <p:nvPr/>
          </p:nvSpPr>
          <p:spPr bwMode="auto">
            <a:xfrm rot="18965484">
              <a:off x="958618" y="2110889"/>
              <a:ext cx="340549" cy="318693"/>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2" name="弧形 91"/>
            <p:cNvSpPr/>
            <p:nvPr/>
          </p:nvSpPr>
          <p:spPr bwMode="auto">
            <a:xfrm rot="18965484">
              <a:off x="933398" y="2054944"/>
              <a:ext cx="381466" cy="344859"/>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3" name="弧形 92"/>
            <p:cNvSpPr/>
            <p:nvPr/>
          </p:nvSpPr>
          <p:spPr bwMode="auto">
            <a:xfrm rot="18965484">
              <a:off x="990600" y="2181225"/>
              <a:ext cx="276225" cy="247650"/>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grpSp>
        <p:nvGrpSpPr>
          <p:cNvPr id="97" name="组合 96"/>
          <p:cNvGrpSpPr/>
          <p:nvPr/>
        </p:nvGrpSpPr>
        <p:grpSpPr>
          <a:xfrm>
            <a:off x="10568988" y="2602548"/>
            <a:ext cx="381466" cy="374638"/>
            <a:chOff x="933398" y="2054944"/>
            <a:chExt cx="381466" cy="374638"/>
          </a:xfrm>
        </p:grpSpPr>
        <p:sp>
          <p:nvSpPr>
            <p:cNvPr id="98" name="弧形 97"/>
            <p:cNvSpPr/>
            <p:nvPr/>
          </p:nvSpPr>
          <p:spPr bwMode="auto">
            <a:xfrm rot="18965484">
              <a:off x="958618" y="2110889"/>
              <a:ext cx="340549" cy="318693"/>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9" name="弧形 98"/>
            <p:cNvSpPr/>
            <p:nvPr/>
          </p:nvSpPr>
          <p:spPr bwMode="auto">
            <a:xfrm rot="18965484">
              <a:off x="933398" y="2054944"/>
              <a:ext cx="381466" cy="344859"/>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0" name="弧形 99"/>
            <p:cNvSpPr/>
            <p:nvPr/>
          </p:nvSpPr>
          <p:spPr bwMode="auto">
            <a:xfrm rot="18965484">
              <a:off x="990600" y="2181225"/>
              <a:ext cx="276225" cy="247650"/>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sp>
        <p:nvSpPr>
          <p:cNvPr id="126" name="文本框 50"/>
          <p:cNvSpPr txBox="1"/>
          <p:nvPr/>
        </p:nvSpPr>
        <p:spPr>
          <a:xfrm>
            <a:off x="9554284" y="2729100"/>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①</a:t>
            </a:r>
          </a:p>
        </p:txBody>
      </p:sp>
      <p:sp>
        <p:nvSpPr>
          <p:cNvPr id="127" name="文本框 49"/>
          <p:cNvSpPr txBox="1"/>
          <p:nvPr/>
        </p:nvSpPr>
        <p:spPr>
          <a:xfrm>
            <a:off x="7836567" y="3374687"/>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②</a:t>
            </a:r>
          </a:p>
        </p:txBody>
      </p:sp>
      <p:sp>
        <p:nvSpPr>
          <p:cNvPr id="144" name="TextBox 143"/>
          <p:cNvSpPr txBox="1"/>
          <p:nvPr/>
        </p:nvSpPr>
        <p:spPr>
          <a:xfrm>
            <a:off x="9549866" y="4243304"/>
            <a:ext cx="1623670" cy="400110"/>
          </a:xfrm>
          <a:prstGeom prst="rect">
            <a:avLst/>
          </a:prstGeom>
          <a:noFill/>
        </p:spPr>
        <p:txBody>
          <a:bodyPr wrap="square" rtlCol="0">
            <a:spAutoFit/>
          </a:bodyPr>
          <a:lstStyle/>
          <a:p>
            <a:r>
              <a:rPr lang="en-US" altLang="zh-CN" dirty="0"/>
              <a:t>SEPPs/IPUPs: </a:t>
            </a:r>
            <a:r>
              <a:rPr lang="en-US" altLang="zh-CN" dirty="0" err="1"/>
              <a:t>vSEPP</a:t>
            </a:r>
            <a:r>
              <a:rPr lang="en-US" altLang="zh-CN" dirty="0"/>
              <a:t>/</a:t>
            </a:r>
            <a:r>
              <a:rPr lang="en-US" altLang="zh-CN" dirty="0" err="1"/>
              <a:t>hSEPP</a:t>
            </a:r>
            <a:endParaRPr lang="zh-CN" altLang="en-US" dirty="0"/>
          </a:p>
        </p:txBody>
      </p:sp>
      <p:sp>
        <p:nvSpPr>
          <p:cNvPr id="153" name="立方体 152"/>
          <p:cNvSpPr/>
          <p:nvPr/>
        </p:nvSpPr>
        <p:spPr bwMode="auto">
          <a:xfrm>
            <a:off x="9960075" y="4033754"/>
            <a:ext cx="561975" cy="266699"/>
          </a:xfrm>
          <a:prstGeom prst="cub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43" name="立方体 142"/>
          <p:cNvSpPr/>
          <p:nvPr/>
        </p:nvSpPr>
        <p:spPr bwMode="auto">
          <a:xfrm>
            <a:off x="9807040" y="3805154"/>
            <a:ext cx="561975" cy="266699"/>
          </a:xfrm>
          <a:prstGeom prst="cube">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9" name="任意多边形 108"/>
          <p:cNvSpPr/>
          <p:nvPr/>
        </p:nvSpPr>
        <p:spPr bwMode="auto">
          <a:xfrm>
            <a:off x="8787865" y="3376530"/>
            <a:ext cx="2476500" cy="657224"/>
          </a:xfrm>
          <a:custGeom>
            <a:avLst/>
            <a:gdLst>
              <a:gd name="connsiteX0" fmla="*/ 0 w 1866900"/>
              <a:gd name="connsiteY0" fmla="*/ 0 h 495300"/>
              <a:gd name="connsiteX1" fmla="*/ 428625 w 1866900"/>
              <a:gd name="connsiteY1" fmla="*/ 400050 h 495300"/>
              <a:gd name="connsiteX2" fmla="*/ 1866900 w 1866900"/>
              <a:gd name="connsiteY2" fmla="*/ 495300 h 495300"/>
            </a:gdLst>
            <a:ahLst/>
            <a:cxnLst>
              <a:cxn ang="0">
                <a:pos x="connsiteX0" y="connsiteY0"/>
              </a:cxn>
              <a:cxn ang="0">
                <a:pos x="connsiteX1" y="connsiteY1"/>
              </a:cxn>
              <a:cxn ang="0">
                <a:pos x="connsiteX2" y="connsiteY2"/>
              </a:cxn>
            </a:cxnLst>
            <a:rect l="l" t="t" r="r" b="b"/>
            <a:pathLst>
              <a:path w="1866900" h="495300">
                <a:moveTo>
                  <a:pt x="0" y="0"/>
                </a:moveTo>
                <a:cubicBezTo>
                  <a:pt x="58737" y="158750"/>
                  <a:pt x="117475" y="317500"/>
                  <a:pt x="428625" y="400050"/>
                </a:cubicBezTo>
                <a:cubicBezTo>
                  <a:pt x="739775" y="482600"/>
                  <a:pt x="1303337" y="488950"/>
                  <a:pt x="1866900" y="495300"/>
                </a:cubicBezTo>
              </a:path>
            </a:pathLst>
          </a:custGeom>
          <a:noFill/>
          <a:ln w="28575" cap="flat" cmpd="sng" algn="ctr">
            <a:solidFill>
              <a:srgbClr val="FF0000"/>
            </a:solidFill>
            <a:prstDash val="solid"/>
            <a:round/>
            <a:headEnd type="arrow" w="med" len="med"/>
            <a:tailEnd type="arrow"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4" name="文本框 50"/>
          <p:cNvSpPr txBox="1"/>
          <p:nvPr/>
        </p:nvSpPr>
        <p:spPr>
          <a:xfrm>
            <a:off x="8417025" y="5570137"/>
            <a:ext cx="3279775" cy="1078865"/>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NOTE: UE moves as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①</a:t>
            </a: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and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②</a:t>
            </a:r>
            <a:endParaRPr lang="en-US" altLang="zh-CN"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a:p>
            <a:pPr algn="ctr" fontAlgn="t">
              <a:lnSpc>
                <a:spcPct val="130000"/>
              </a:lnSpc>
            </a:pPr>
            <a:endPar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a:p>
            <a:pPr algn="ctr" fontAlgn="t">
              <a:lnSpc>
                <a:spcPct val="130000"/>
              </a:lnSpc>
            </a:pPr>
            <a:endPar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p:txBody>
      </p:sp>
      <p:sp>
        <p:nvSpPr>
          <p:cNvPr id="8" name="文本框 7"/>
          <p:cNvSpPr txBox="1"/>
          <p:nvPr/>
        </p:nvSpPr>
        <p:spPr>
          <a:xfrm>
            <a:off x="260282" y="5535930"/>
            <a:ext cx="8234680" cy="1322070"/>
          </a:xfrm>
          <a:prstGeom prst="rect">
            <a:avLst/>
          </a:prstGeom>
          <a:noFill/>
        </p:spPr>
        <p:txBody>
          <a:bodyPr wrap="square" rtlCol="0" anchor="t">
            <a:spAutoFit/>
          </a:bodyPr>
          <a:lstStyle/>
          <a:p>
            <a:pPr indent="0" algn="l">
              <a:buClrTx/>
              <a:buSzTx/>
              <a:buFontTx/>
              <a:buNone/>
            </a:pPr>
            <a:r>
              <a:rPr lang="en-US" altLang="nl-NL" sz="1600" b="1" dirty="0">
                <a:sym typeface="+mn-ea"/>
              </a:rPr>
              <a:t>SA1 Use cases and requirements  </a:t>
            </a:r>
            <a:endParaRPr lang="en-GB" sz="1600" dirty="0">
              <a:solidFill>
                <a:schemeClr val="dk1"/>
              </a:solidFill>
              <a:sym typeface="+mn-ea"/>
            </a:endParaRPr>
          </a:p>
          <a:p>
            <a:pPr indent="0" algn="l">
              <a:buClrTx/>
              <a:buSzTx/>
              <a:buFontTx/>
              <a:buNone/>
            </a:pPr>
            <a:r>
              <a:rPr lang="en-GB" sz="1600" dirty="0">
                <a:solidFill>
                  <a:schemeClr val="dk1"/>
                </a:solidFill>
                <a:sym typeface="+mn-ea"/>
              </a:rPr>
              <a:t>include </a:t>
            </a:r>
            <a:r>
              <a:rPr lang="en-US" altLang="en-GB" sz="1600" dirty="0">
                <a:solidFill>
                  <a:schemeClr val="dk1"/>
                </a:solidFill>
                <a:sym typeface="+mn-ea"/>
              </a:rPr>
              <a:t>Service and S</a:t>
            </a:r>
            <a:r>
              <a:rPr lang="en-GB" sz="1600" dirty="0">
                <a:solidFill>
                  <a:schemeClr val="dk1"/>
                </a:solidFill>
                <a:sym typeface="+mn-ea"/>
              </a:rPr>
              <a:t>ervice Continuity, charging and QoS , </a:t>
            </a:r>
            <a:r>
              <a:rPr lang="en-US" altLang="en-GB" sz="1600" dirty="0">
                <a:solidFill>
                  <a:schemeClr val="dk1"/>
                </a:solidFill>
                <a:sym typeface="+mn-ea"/>
              </a:rPr>
              <a:t>A</a:t>
            </a:r>
            <a:r>
              <a:rPr lang="en-GB" sz="1600" dirty="0">
                <a:solidFill>
                  <a:schemeClr val="dk1"/>
                </a:solidFill>
                <a:sym typeface="+mn-ea"/>
              </a:rPr>
              <a:t>ccess </a:t>
            </a:r>
            <a:r>
              <a:rPr lang="en-US" altLang="en-GB" sz="1600" dirty="0">
                <a:solidFill>
                  <a:schemeClr val="dk1"/>
                </a:solidFill>
                <a:sym typeface="+mn-ea"/>
              </a:rPr>
              <a:t>C</a:t>
            </a:r>
            <a:r>
              <a:rPr lang="en-GB" sz="1600" dirty="0">
                <a:solidFill>
                  <a:schemeClr val="dk1"/>
                </a:solidFill>
                <a:sym typeface="+mn-ea"/>
              </a:rPr>
              <a:t>ontrol and mobility between sharing parties, International Roaming Users in a Shared Network , Hosted Services , Emergency call, Long-distance mobility in and across shared networks</a:t>
            </a:r>
            <a:r>
              <a:rPr lang="en-US" altLang="en-GB" sz="1600" dirty="0">
                <a:solidFill>
                  <a:schemeClr val="dk1"/>
                </a:solidFill>
                <a:sym typeface="+mn-ea"/>
              </a:rPr>
              <a:t>, PWS in Shared NG-RAN and considerations on security</a:t>
            </a:r>
            <a:r>
              <a:rPr lang="en-GB" sz="1600" dirty="0">
                <a:solidFill>
                  <a:schemeClr val="dk1"/>
                </a:solidFill>
                <a:sym typeface="+mn-ea"/>
              </a:rPr>
              <a:t>.</a:t>
            </a:r>
            <a:endParaRPr lang="en-GB" altLang="en-US" sz="1600" dirty="0">
              <a:solidFill>
                <a:schemeClr val="dk1"/>
              </a:solidFill>
              <a:sym typeface="+mn-ea"/>
            </a:endParaRPr>
          </a:p>
        </p:txBody>
      </p:sp>
      <p:sp>
        <p:nvSpPr>
          <p:cNvPr id="32" name="Title 1">
            <a:extLst>
              <a:ext uri="{FF2B5EF4-FFF2-40B4-BE49-F238E27FC236}">
                <a16:creationId xmlns:a16="http://schemas.microsoft.com/office/drawing/2014/main" id="{6038F3DA-2A58-4C27-890A-F74E3F9A1DF9}"/>
              </a:ext>
            </a:extLst>
          </p:cNvPr>
          <p:cNvSpPr txBox="1">
            <a:spLocks/>
          </p:cNvSpPr>
          <p:nvPr/>
        </p:nvSpPr>
        <p:spPr>
          <a:xfrm>
            <a:off x="141032" y="14912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US" sz="4800" b="1" dirty="0"/>
              <a:t>Network Sharing Aspects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a:extLst>
              <a:ext uri="{FF2B5EF4-FFF2-40B4-BE49-F238E27FC236}">
                <a16:creationId xmlns:a16="http://schemas.microsoft.com/office/drawing/2014/main" id="{0557A142-B777-4DDB-A6EE-1FB2A3D87860}"/>
              </a:ext>
            </a:extLst>
          </p:cNvPr>
          <p:cNvGraphicFramePr>
            <a:graphicFrameLocks noChangeAspect="1"/>
          </p:cNvGraphicFramePr>
          <p:nvPr/>
        </p:nvGraphicFramePr>
        <p:xfrm>
          <a:off x="7427926" y="4467408"/>
          <a:ext cx="4816277" cy="1861506"/>
        </p:xfrm>
        <a:graphic>
          <a:graphicData uri="http://schemas.openxmlformats.org/presentationml/2006/ole">
            <mc:AlternateContent xmlns:mc="http://schemas.openxmlformats.org/markup-compatibility/2006">
              <mc:Choice xmlns:v="urn:schemas-microsoft-com:vml" Requires="v">
                <p:oleObj name="Visio" r:id="rId2" imgW="13348070" imgH="5118275" progId="Visio.Drawing.15">
                  <p:embed/>
                </p:oleObj>
              </mc:Choice>
              <mc:Fallback>
                <p:oleObj name="Visio" r:id="rId2" imgW="13348070" imgH="5118275" progId="Visio.Drawing.15">
                  <p:embed/>
                  <p:pic>
                    <p:nvPicPr>
                      <p:cNvPr id="6" name="对象 5">
                        <a:extLst>
                          <a:ext uri="{FF2B5EF4-FFF2-40B4-BE49-F238E27FC236}">
                            <a16:creationId xmlns:a16="http://schemas.microsoft.com/office/drawing/2014/main" id="{0557A142-B777-4DDB-A6EE-1FB2A3D878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7926" y="4467408"/>
                        <a:ext cx="4816277" cy="1861506"/>
                      </a:xfrm>
                      <a:prstGeom prst="rect">
                        <a:avLst/>
                      </a:prstGeom>
                      <a:noFill/>
                    </p:spPr>
                  </p:pic>
                </p:oleObj>
              </mc:Fallback>
            </mc:AlternateContent>
          </a:graphicData>
        </a:graphic>
      </p:graphicFrame>
      <p:pic>
        <p:nvPicPr>
          <p:cNvPr id="1029" name="Picture 2" descr="A picture containing text, indoor&#10;&#10;Description automatically generated">
            <a:extLst>
              <a:ext uri="{FF2B5EF4-FFF2-40B4-BE49-F238E27FC236}">
                <a16:creationId xmlns:a16="http://schemas.microsoft.com/office/drawing/2014/main" id="{D7AEDD6B-F65A-4E3F-B249-6B4DC71F05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7926" y="2186139"/>
            <a:ext cx="4640640" cy="20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4ED6D4D6-EF92-4536-B52B-51439557AF25}"/>
              </a:ext>
            </a:extLst>
          </p:cNvPr>
          <p:cNvSpPr txBox="1">
            <a:spLocks/>
          </p:cNvSpPr>
          <p:nvPr/>
        </p:nvSpPr>
        <p:spPr>
          <a:xfrm>
            <a:off x="103730" y="23637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GB" altLang="zh-CN" sz="4800" b="1" dirty="0"/>
              <a:t>AI/ML Model Transfer – Phase 2</a:t>
            </a:r>
          </a:p>
        </p:txBody>
      </p:sp>
      <p:graphicFrame>
        <p:nvGraphicFramePr>
          <p:cNvPr id="10" name="Content Placeholder 6">
            <a:extLst>
              <a:ext uri="{FF2B5EF4-FFF2-40B4-BE49-F238E27FC236}">
                <a16:creationId xmlns:a16="http://schemas.microsoft.com/office/drawing/2014/main" id="{1ADE9464-71DB-4C56-B5F4-9A009B5225F3}"/>
              </a:ext>
            </a:extLst>
          </p:cNvPr>
          <p:cNvGraphicFramePr>
            <a:graphicFrameLocks/>
          </p:cNvGraphicFramePr>
          <p:nvPr>
            <p:extLst>
              <p:ext uri="{D42A27DB-BD31-4B8C-83A1-F6EECF244321}">
                <p14:modId xmlns:p14="http://schemas.microsoft.com/office/powerpoint/2010/main" val="2070397811"/>
              </p:ext>
            </p:extLst>
          </p:nvPr>
        </p:nvGraphicFramePr>
        <p:xfrm>
          <a:off x="266291" y="1348348"/>
          <a:ext cx="7061185" cy="6107216"/>
        </p:xfrm>
        <a:graphic>
          <a:graphicData uri="http://schemas.openxmlformats.org/drawingml/2006/table">
            <a:tbl>
              <a:tblPr bandRow="1">
                <a:tableStyleId>{2D5ABB26-0587-4C30-8999-92F81FD0307C}</a:tableStyleId>
              </a:tblPr>
              <a:tblGrid>
                <a:gridCol w="1415223">
                  <a:extLst>
                    <a:ext uri="{9D8B030D-6E8A-4147-A177-3AD203B41FA5}">
                      <a16:colId xmlns:a16="http://schemas.microsoft.com/office/drawing/2014/main" val="201738029"/>
                    </a:ext>
                  </a:extLst>
                </a:gridCol>
                <a:gridCol w="1740971">
                  <a:extLst>
                    <a:ext uri="{9D8B030D-6E8A-4147-A177-3AD203B41FA5}">
                      <a16:colId xmlns:a16="http://schemas.microsoft.com/office/drawing/2014/main" val="2338416132"/>
                    </a:ext>
                  </a:extLst>
                </a:gridCol>
                <a:gridCol w="1026777">
                  <a:extLst>
                    <a:ext uri="{9D8B030D-6E8A-4147-A177-3AD203B41FA5}">
                      <a16:colId xmlns:a16="http://schemas.microsoft.com/office/drawing/2014/main" val="2639471719"/>
                    </a:ext>
                  </a:extLst>
                </a:gridCol>
                <a:gridCol w="2878214">
                  <a:extLst>
                    <a:ext uri="{9D8B030D-6E8A-4147-A177-3AD203B41FA5}">
                      <a16:colId xmlns:a16="http://schemas.microsoft.com/office/drawing/2014/main" val="514953518"/>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chemeClr val="tx1"/>
                          </a:solidFill>
                          <a:effectLst/>
                          <a:latin typeface="+mn-lt"/>
                          <a:ea typeface="+mn-ea"/>
                          <a:cs typeface="+mn-cs"/>
                        </a:rPr>
                        <a:t>Yang Xu</a:t>
                      </a:r>
                      <a:r>
                        <a:rPr lang="sv-SE" sz="1800" kern="1200" dirty="0">
                          <a:solidFill>
                            <a:schemeClr val="tx1"/>
                          </a:solidFill>
                          <a:effectLst/>
                          <a:latin typeface="+mn-lt"/>
                          <a:ea typeface="+mn-ea"/>
                          <a:cs typeface="+mn-cs"/>
                        </a:rPr>
                        <a: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OPPO</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hlinkClick r:id="rId5"/>
                        </a:rPr>
                        <a:t>TR 22.876</a:t>
                      </a:r>
                      <a:endParaRPr 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WID - </a:t>
                      </a:r>
                      <a:r>
                        <a:rPr lang="en-GB" sz="1800" b="0" i="0" u="none" strike="noStrike" dirty="0">
                          <a:solidFill>
                            <a:srgbClr val="0563C1"/>
                          </a:solidFill>
                          <a:effectLst/>
                          <a:latin typeface="Calibri" panose="020F0502020204030204" pitchFamily="34" charset="0"/>
                          <a:hlinkClick r:id="rId6"/>
                        </a:rPr>
                        <a:t>SP-230514</a:t>
                      </a:r>
                      <a:endParaRPr lang="en-GB" sz="1800" b="0" i="0" u="sng" strike="noStrike" dirty="0">
                        <a:solidFill>
                          <a:srgbClr val="0563C1"/>
                        </a:solidFill>
                        <a:effectLst/>
                        <a:latin typeface="Calibri" panose="020F0502020204030204" pitchFamily="34" charset="0"/>
                      </a:endParaRPr>
                    </a:p>
                  </a:txBody>
                  <a:tcPr/>
                </a:tc>
                <a:extLst>
                  <a:ext uri="{0D108BD9-81ED-4DB2-BD59-A6C34878D82A}">
                    <a16:rowId xmlns:a16="http://schemas.microsoft.com/office/drawing/2014/main" val="711006635"/>
                  </a:ext>
                </a:extLst>
              </a:tr>
              <a:tr h="399836">
                <a:tc gridSpan="4">
                  <a:txBody>
                    <a:bodyPr/>
                    <a:lstStyle/>
                    <a:p>
                      <a:r>
                        <a:rPr lang="nl-NL" sz="1600" b="1" dirty="0"/>
                        <a:t>Description </a:t>
                      </a:r>
                    </a:p>
                  </a:txBody>
                  <a:tcPr/>
                </a:tc>
                <a:tc hMerge="1">
                  <a:txBody>
                    <a:bodyPr/>
                    <a:lstStyle/>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marL="0" indent="0" hangingPunct="0">
                        <a:spcBef>
                          <a:spcPts val="300"/>
                        </a:spcBef>
                        <a:spcAft>
                          <a:spcPts val="300"/>
                        </a:spcAft>
                        <a:buFont typeface="Arial" panose="020B0604020202020204" pitchFamily="34" charset="0"/>
                        <a:buNone/>
                      </a:pPr>
                      <a:r>
                        <a:rPr lang="en-GB" altLang="zh-CN" sz="1600" dirty="0"/>
                        <a:t>As AI/ML is becoming popular, more and more AIML model related data will be transmitted in 5GS. In order to support an efficient AI/ML operations using for various applications e.g. auto-driving, robot remote control, the 5GS needs to be enhanced in both functionality and performance wise by leveraging </a:t>
                      </a:r>
                      <a:r>
                        <a:rPr lang="en-GB" altLang="zh-CN" sz="1600" dirty="0" err="1"/>
                        <a:t>Uu</a:t>
                      </a:r>
                      <a:r>
                        <a:rPr lang="en-GB" altLang="zh-CN" sz="1600" dirty="0"/>
                        <a:t> and side link </a:t>
                      </a:r>
                      <a:r>
                        <a:rPr lang="en-GB" altLang="zh-CN" sz="1600" dirty="0" err="1"/>
                        <a:t>interface.In</a:t>
                      </a:r>
                      <a:r>
                        <a:rPr lang="en-GB" altLang="zh-CN" sz="1600" dirty="0"/>
                        <a:t> R19, it continues to study how the 5GS can have more gains for different type of AIML operations when leveraging side link. </a:t>
                      </a:r>
                    </a:p>
                    <a:p>
                      <a:pPr marL="0" indent="0">
                        <a:spcBef>
                          <a:spcPts val="300"/>
                        </a:spcBef>
                        <a:spcAft>
                          <a:spcPts val="300"/>
                        </a:spcAft>
                        <a:buFont typeface="Arial" panose="020B0604020202020204" pitchFamily="34" charset="0"/>
                        <a:buNone/>
                      </a:pPr>
                      <a:r>
                        <a:rPr lang="en-GB" altLang="zh-CN" b="0" dirty="0"/>
                        <a:t>The</a:t>
                      </a:r>
                      <a:r>
                        <a:rPr lang="en-GB" altLang="zh-CN" b="1" dirty="0"/>
                        <a:t> promising characteristics of AI/ML operations: </a:t>
                      </a:r>
                    </a:p>
                    <a:p>
                      <a:pPr marL="742950" lvl="1" indent="-285750">
                        <a:spcBef>
                          <a:spcPts val="300"/>
                        </a:spcBef>
                        <a:spcAft>
                          <a:spcPts val="300"/>
                        </a:spcAft>
                        <a:buFont typeface="Calibri" panose="020F0502020204030204" pitchFamily="34" charset="0"/>
                        <a:buChar char="-"/>
                      </a:pPr>
                      <a:r>
                        <a:rPr lang="en-US" altLang="zh-CN" dirty="0"/>
                        <a:t>AI/ML operation splitting between AI/ML endpoints via side link</a:t>
                      </a:r>
                      <a:r>
                        <a:rPr lang="en-GB" altLang="zh-CN" dirty="0"/>
                        <a:t>;</a:t>
                      </a:r>
                      <a:endParaRPr lang="en-US" altLang="zh-CN" dirty="0"/>
                    </a:p>
                    <a:p>
                      <a:pPr marL="742950" lvl="1" indent="-285750">
                        <a:spcBef>
                          <a:spcPts val="300"/>
                        </a:spcBef>
                        <a:spcAft>
                          <a:spcPts val="300"/>
                        </a:spcAft>
                        <a:buFont typeface="Calibri" panose="020F0502020204030204" pitchFamily="34" charset="0"/>
                        <a:buChar char="-"/>
                      </a:pPr>
                      <a:r>
                        <a:rPr lang="en-US" altLang="zh-CN" dirty="0"/>
                        <a:t>AI/ML model/data distribution and sharing via side link;</a:t>
                      </a:r>
                    </a:p>
                    <a:p>
                      <a:pPr marL="742950" lvl="1" indent="-285750">
                        <a:spcBef>
                          <a:spcPts val="300"/>
                        </a:spcBef>
                        <a:spcAft>
                          <a:spcPts val="300"/>
                        </a:spcAft>
                        <a:buFont typeface="Calibri" panose="020F0502020204030204" pitchFamily="34" charset="0"/>
                        <a:buChar char="-"/>
                      </a:pPr>
                      <a:r>
                        <a:rPr lang="en-US" altLang="zh-CN" dirty="0"/>
                        <a:t>Distributed/Federated Learning via side link. </a:t>
                      </a:r>
                    </a:p>
                    <a:p>
                      <a:pPr marL="0" indent="0">
                        <a:lnSpc>
                          <a:spcPct val="150000"/>
                        </a:lnSpc>
                        <a:buFont typeface="Arial" panose="020B0604020202020204" pitchFamily="34" charset="0"/>
                        <a:buNone/>
                      </a:pPr>
                      <a:r>
                        <a:rPr lang="en-US" altLang="nl-NL" sz="1600" b="1" dirty="0">
                          <a:sym typeface="+mn-ea"/>
                        </a:rPr>
                        <a:t>SA1 Use cases and requirements:</a:t>
                      </a:r>
                      <a:endParaRPr lang="en-GB" altLang="zh-CN" sz="1600" dirty="0">
                        <a:solidFill>
                          <a:schemeClr val="dk1"/>
                        </a:solidFill>
                        <a:sym typeface="+mn-ea"/>
                      </a:endParaRPr>
                    </a:p>
                    <a:p>
                      <a:r>
                        <a:rPr lang="en-GB" altLang="en-US" sz="1600" dirty="0">
                          <a:solidFill>
                            <a:schemeClr val="dk1"/>
                          </a:solidFill>
                          <a:sym typeface="+mn-ea"/>
                        </a:rPr>
                        <a:t>Proximity based work task offloading for </a:t>
                      </a:r>
                      <a:r>
                        <a:rPr lang="en-GB" altLang="zh-CN" sz="1600" dirty="0"/>
                        <a:t>factory robots, image recognition, </a:t>
                      </a:r>
                      <a:r>
                        <a:rPr lang="en-US" altLang="zh-CN" sz="1600" dirty="0"/>
                        <a:t>AI Model Transfer Management through side link, T</a:t>
                      </a:r>
                      <a:r>
                        <a:rPr lang="en-GB" altLang="zh-CN" sz="1600" dirty="0" err="1"/>
                        <a:t>ransfer</a:t>
                      </a:r>
                      <a:r>
                        <a:rPr lang="en-GB" altLang="zh-CN" sz="1600" dirty="0"/>
                        <a:t> learning for trajectory prediction, Side link assisted synchronous and asynchronous Federated Learning, and distributed joint inference for 3D object detection</a:t>
                      </a:r>
                      <a:endParaRPr lang="en-GB" altLang="en-US" sz="1600" dirty="0">
                        <a:solidFill>
                          <a:schemeClr val="dk1"/>
                        </a:solidFill>
                        <a:sym typeface="+mn-ea"/>
                      </a:endParaRPr>
                    </a:p>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txBody>
                  <a:tcPr/>
                </a:tc>
                <a:tc hMerge="1">
                  <a:txBody>
                    <a:bodyPr/>
                    <a:lstStyle/>
                    <a:p>
                      <a:pPr marL="0" lvl="0" indent="0" hangingPunct="0">
                        <a:buFont typeface="Arial" panose="020B0604020202020204" pitchFamily="34" charset="0"/>
                        <a:buNone/>
                      </a:pPr>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22099947"/>
                  </a:ext>
                </a:extLst>
              </a:tr>
            </a:tbl>
          </a:graphicData>
        </a:graphic>
      </p:graphicFrame>
    </p:spTree>
    <p:extLst>
      <p:ext uri="{BB962C8B-B14F-4D97-AF65-F5344CB8AC3E}">
        <p14:creationId xmlns:p14="http://schemas.microsoft.com/office/powerpoint/2010/main" val="392152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4095188"/>
              </p:ext>
            </p:extLst>
          </p:nvPr>
        </p:nvGraphicFramePr>
        <p:xfrm>
          <a:off x="274320" y="1330960"/>
          <a:ext cx="7763175" cy="161544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46908">
                <a:tc gridSpan="4">
                  <a:txBody>
                    <a:bodyPr/>
                    <a:lstStyle/>
                    <a:p>
                      <a:pPr marL="0" indent="0">
                        <a:buNone/>
                      </a:pPr>
                      <a:endParaRPr lang="en-US" sz="3600" b="1" dirty="0">
                        <a:solidFill>
                          <a:srgbClr val="FF0000"/>
                        </a:solidFill>
                      </a:endParaRP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469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Francesco Pica</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Qualcomm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TR 22.841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260994">
                <a:tc>
                  <a:txBody>
                    <a:bodyPr/>
                    <a:lstStyle/>
                    <a:p>
                      <a:r>
                        <a:rPr lang="nl-NL" sz="1600" b="1" dirty="0"/>
                        <a:t>Description  </a:t>
                      </a:r>
                    </a:p>
                  </a:txBody>
                  <a:tcPr/>
                </a:tc>
                <a:tc gridSpan="3">
                  <a:txBody>
                    <a:bodyPr/>
                    <a:lstStyle/>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2" name="TextBox 1">
            <a:extLst>
              <a:ext uri="{FF2B5EF4-FFF2-40B4-BE49-F238E27FC236}">
                <a16:creationId xmlns:a16="http://schemas.microsoft.com/office/drawing/2014/main" id="{2C7C80C5-F4D0-4B62-8A9A-3CC5869A4E2B}"/>
              </a:ext>
            </a:extLst>
          </p:cNvPr>
          <p:cNvSpPr txBox="1"/>
          <p:nvPr/>
        </p:nvSpPr>
        <p:spPr>
          <a:xfrm>
            <a:off x="8599075" y="3827947"/>
            <a:ext cx="325443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Example of Intra-PLMN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DualSteer</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 TN + TN RATs</a:t>
            </a:r>
          </a:p>
        </p:txBody>
      </p:sp>
      <p:sp>
        <p:nvSpPr>
          <p:cNvPr id="4" name="TextBox 3">
            <a:extLst>
              <a:ext uri="{FF2B5EF4-FFF2-40B4-BE49-F238E27FC236}">
                <a16:creationId xmlns:a16="http://schemas.microsoft.com/office/drawing/2014/main" id="{77457898-454D-FDAD-8FE2-C538538479B3}"/>
              </a:ext>
            </a:extLst>
          </p:cNvPr>
          <p:cNvSpPr txBox="1"/>
          <p:nvPr/>
        </p:nvSpPr>
        <p:spPr>
          <a:xfrm>
            <a:off x="8138160" y="6085665"/>
            <a:ext cx="3573114"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Inter-PLMN/NPN Example – TN + NTN RATs</a:t>
            </a:r>
          </a:p>
        </p:txBody>
      </p:sp>
      <p:pic>
        <p:nvPicPr>
          <p:cNvPr id="6" name="Picture 5">
            <a:extLst>
              <a:ext uri="{FF2B5EF4-FFF2-40B4-BE49-F238E27FC236}">
                <a16:creationId xmlns:a16="http://schemas.microsoft.com/office/drawing/2014/main" id="{2F728216-99F7-1911-E58F-C840AF13E3E1}"/>
              </a:ext>
            </a:extLst>
          </p:cNvPr>
          <p:cNvPicPr>
            <a:picLocks noChangeAspect="1"/>
          </p:cNvPicPr>
          <p:nvPr/>
        </p:nvPicPr>
        <p:blipFill>
          <a:blip r:embed="rId3"/>
          <a:stretch>
            <a:fillRect/>
          </a:stretch>
        </p:blipFill>
        <p:spPr>
          <a:xfrm>
            <a:off x="8943802" y="1847228"/>
            <a:ext cx="2564983" cy="1964960"/>
          </a:xfrm>
          <a:prstGeom prst="rect">
            <a:avLst/>
          </a:prstGeom>
        </p:spPr>
      </p:pic>
      <p:pic>
        <p:nvPicPr>
          <p:cNvPr id="9" name="Picture 8">
            <a:extLst>
              <a:ext uri="{FF2B5EF4-FFF2-40B4-BE49-F238E27FC236}">
                <a16:creationId xmlns:a16="http://schemas.microsoft.com/office/drawing/2014/main" id="{5AC4EE94-1A49-D013-6A2A-314BCE567F74}"/>
              </a:ext>
            </a:extLst>
          </p:cNvPr>
          <p:cNvPicPr>
            <a:picLocks noChangeAspect="1"/>
          </p:cNvPicPr>
          <p:nvPr/>
        </p:nvPicPr>
        <p:blipFill>
          <a:blip r:embed="rId4"/>
          <a:stretch>
            <a:fillRect/>
          </a:stretch>
        </p:blipFill>
        <p:spPr>
          <a:xfrm>
            <a:off x="8778334" y="4104946"/>
            <a:ext cx="2895917" cy="1980719"/>
          </a:xfrm>
          <a:prstGeom prst="rect">
            <a:avLst/>
          </a:prstGeom>
        </p:spPr>
      </p:pic>
      <p:sp>
        <p:nvSpPr>
          <p:cNvPr id="10" name="TextBox 9">
            <a:extLst>
              <a:ext uri="{FF2B5EF4-FFF2-40B4-BE49-F238E27FC236}">
                <a16:creationId xmlns:a16="http://schemas.microsoft.com/office/drawing/2014/main" id="{0A988A13-30D3-C9B3-9767-CADEBF31FD79}"/>
              </a:ext>
            </a:extLst>
          </p:cNvPr>
          <p:cNvSpPr txBox="1"/>
          <p:nvPr/>
        </p:nvSpPr>
        <p:spPr>
          <a:xfrm>
            <a:off x="274321" y="3000919"/>
            <a:ext cx="7559040" cy="3539430"/>
          </a:xfrm>
          <a:prstGeom prst="rect">
            <a:avLst/>
          </a:prstGeom>
          <a:noFill/>
        </p:spPr>
        <p:txBody>
          <a:bodyPr wrap="square" rtlCol="0">
            <a:spAutoFit/>
          </a:bodyPr>
          <a:lstStyle/>
          <a:p>
            <a:r>
              <a:rPr lang="en-GB" sz="1600" dirty="0">
                <a:effectLst/>
                <a:ea typeface="Calibri" panose="020F0502020204030204" pitchFamily="34" charset="0"/>
              </a:rPr>
              <a:t>The study TR captures a set of use cases and potential service requirements related to 5G system support of </a:t>
            </a:r>
            <a:r>
              <a:rPr lang="en-GB" sz="1600" b="1" dirty="0">
                <a:effectLst/>
                <a:ea typeface="Calibri" panose="020F0502020204030204" pitchFamily="34" charset="0"/>
              </a:rPr>
              <a:t>traffic steering, splitting and switching of UE’s user data (pertaining to the same data session), across two 3GPP access networks</a:t>
            </a:r>
            <a:r>
              <a:rPr lang="en-GB" sz="1600" dirty="0">
                <a:effectLst/>
                <a:ea typeface="Calibri" panose="020F0502020204030204" pitchFamily="34" charset="0"/>
              </a:rPr>
              <a:t>. Different scenarios are covered: </a:t>
            </a:r>
            <a:r>
              <a:rPr lang="en-GB" sz="1600" b="1" dirty="0">
                <a:effectLst/>
                <a:ea typeface="Calibri" panose="020F0502020204030204" pitchFamily="34" charset="0"/>
              </a:rPr>
              <a:t>same PLMN, two PLMNs, or between a PLMN and an NPN</a:t>
            </a:r>
            <a:r>
              <a:rPr lang="en-GB" sz="1600" dirty="0">
                <a:effectLst/>
                <a:ea typeface="Calibri" panose="020F0502020204030204" pitchFamily="34" charset="0"/>
              </a:rPr>
              <a:t>, solely considering one </a:t>
            </a:r>
            <a:r>
              <a:rPr lang="en-GB" sz="1600" b="1" dirty="0">
                <a:effectLst/>
                <a:ea typeface="Calibri" panose="020F0502020204030204" pitchFamily="34" charset="0"/>
              </a:rPr>
              <a:t>single PLMN subscription</a:t>
            </a:r>
            <a:r>
              <a:rPr lang="en-GB" sz="1600" dirty="0">
                <a:effectLst/>
                <a:ea typeface="Times New Roman" panose="02020603050405020304" pitchFamily="18" charset="0"/>
              </a:rPr>
              <a:t>.</a:t>
            </a:r>
            <a:r>
              <a:rPr lang="en-GB" sz="1600" dirty="0">
                <a:effectLst/>
                <a:ea typeface="Calibri" panose="020F0502020204030204" pitchFamily="34" charset="0"/>
              </a:rPr>
              <a:t> </a:t>
            </a:r>
          </a:p>
          <a:p>
            <a:r>
              <a:rPr lang="en-GB" sz="1600" dirty="0">
                <a:effectLst/>
                <a:ea typeface="Calibri" panose="020F0502020204030204" pitchFamily="34" charset="0"/>
              </a:rPr>
              <a:t>Various combinations of 3GPP access networks are covered, using same or different RAT, including terrestrial NR plus NR or NR plus E-UTRA, a mix of terrestrial plus satellite NR, as well as dual NR satellite access (e.g. using same or different NTN orbits).</a:t>
            </a:r>
          </a:p>
          <a:p>
            <a:r>
              <a:rPr lang="en-GB" sz="1600" dirty="0">
                <a:effectLst/>
                <a:ea typeface="Calibri" panose="020F0502020204030204" pitchFamily="34" charset="0"/>
              </a:rPr>
              <a:t>Traffic configuration policies, assumed to be under HPLMN control, can consider different criteria, rules or conditions/restrictions, e.g., based on subscription, application/traffic type, service QoS, location and/or time, network conditions.</a:t>
            </a:r>
          </a:p>
          <a:p>
            <a:endParaRPr lang="en-GB" sz="1600" dirty="0">
              <a:ea typeface="Times New Roman" panose="02020603050405020304" pitchFamily="18" charset="0"/>
            </a:endParaRPr>
          </a:p>
          <a:p>
            <a:r>
              <a:rPr lang="en-GB" sz="1600" dirty="0">
                <a:effectLst/>
                <a:ea typeface="Times New Roman" panose="02020603050405020304" pitchFamily="18" charset="0"/>
              </a:rPr>
              <a:t>Requirements </a:t>
            </a:r>
            <a:r>
              <a:rPr lang="en-US" sz="1600" dirty="0">
                <a:effectLst/>
                <a:ea typeface="Times New Roman" panose="02020603050405020304" pitchFamily="18" charset="0"/>
              </a:rPr>
              <a:t>do not foresee RAN impacts.</a:t>
            </a:r>
          </a:p>
          <a:p>
            <a:endParaRPr lang="en-US" sz="1600" dirty="0"/>
          </a:p>
        </p:txBody>
      </p:sp>
      <p:sp>
        <p:nvSpPr>
          <p:cNvPr id="3" name="Rectangle 2">
            <a:extLst>
              <a:ext uri="{FF2B5EF4-FFF2-40B4-BE49-F238E27FC236}">
                <a16:creationId xmlns:a16="http://schemas.microsoft.com/office/drawing/2014/main" id="{4CC91236-A558-4D83-A4FB-030BCD3CC925}"/>
              </a:ext>
            </a:extLst>
          </p:cNvPr>
          <p:cNvSpPr/>
          <p:nvPr/>
        </p:nvSpPr>
        <p:spPr>
          <a:xfrm>
            <a:off x="172720" y="317651"/>
            <a:ext cx="9387840" cy="1403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spcBef>
                <a:spcPct val="0"/>
              </a:spcBef>
            </a:pPr>
            <a:r>
              <a:rPr lang="en-US" sz="4800" b="1" dirty="0">
                <a:solidFill>
                  <a:srgbClr val="FF0000"/>
                </a:solidFill>
                <a:latin typeface="+mj-lt"/>
                <a:ea typeface="MS PGothic" panose="020B0600070205080204" pitchFamily="34" charset="-128"/>
                <a:cs typeface="+mj-cs"/>
              </a:rPr>
              <a:t>Upper layer traffic steering, switching and split over dual 3GPP access</a:t>
            </a:r>
          </a:p>
        </p:txBody>
      </p:sp>
    </p:spTree>
    <p:extLst>
      <p:ext uri="{BB962C8B-B14F-4D97-AF65-F5344CB8AC3E}">
        <p14:creationId xmlns:p14="http://schemas.microsoft.com/office/powerpoint/2010/main" val="2498348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extLst>
              <p:ext uri="{D42A27DB-BD31-4B8C-83A1-F6EECF244321}">
                <p14:modId xmlns:p14="http://schemas.microsoft.com/office/powerpoint/2010/main" val="1729858084"/>
              </p:ext>
            </p:extLst>
          </p:nvPr>
        </p:nvGraphicFramePr>
        <p:xfrm>
          <a:off x="299650" y="1566554"/>
          <a:ext cx="7904378" cy="4592578"/>
        </p:xfrm>
        <a:graphic>
          <a:graphicData uri="http://schemas.openxmlformats.org/drawingml/2006/table">
            <a:tbl>
              <a:tblPr bandRow="1">
                <a:tableStyleId>{2D5ABB26-0587-4C30-8999-92F81FD0307C}</a:tableStyleId>
              </a:tblPr>
              <a:tblGrid>
                <a:gridCol w="1307291">
                  <a:extLst>
                    <a:ext uri="{9D8B030D-6E8A-4147-A177-3AD203B41FA5}">
                      <a16:colId xmlns:a16="http://schemas.microsoft.com/office/drawing/2014/main" val="20000"/>
                    </a:ext>
                  </a:extLst>
                </a:gridCol>
                <a:gridCol w="2225459">
                  <a:extLst>
                    <a:ext uri="{9D8B030D-6E8A-4147-A177-3AD203B41FA5}">
                      <a16:colId xmlns:a16="http://schemas.microsoft.com/office/drawing/2014/main" val="20001"/>
                    </a:ext>
                  </a:extLst>
                </a:gridCol>
                <a:gridCol w="956814">
                  <a:extLst>
                    <a:ext uri="{9D8B030D-6E8A-4147-A177-3AD203B41FA5}">
                      <a16:colId xmlns:a16="http://schemas.microsoft.com/office/drawing/2014/main" val="20002"/>
                    </a:ext>
                  </a:extLst>
                </a:gridCol>
                <a:gridCol w="3414814">
                  <a:extLst>
                    <a:ext uri="{9D8B030D-6E8A-4147-A177-3AD203B41FA5}">
                      <a16:colId xmlns:a16="http://schemas.microsoft.com/office/drawing/2014/main" val="20003"/>
                    </a:ext>
                  </a:extLst>
                </a:gridCol>
              </a:tblGrid>
              <a:tr h="674079">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kern="1200" dirty="0">
                          <a:solidFill>
                            <a:schemeClr val="tx1"/>
                          </a:solidFill>
                          <a:effectLst/>
                          <a:latin typeface="+mn-lt"/>
                          <a:ea typeface="+mn-ea"/>
                          <a:cs typeface="+mn-cs"/>
                        </a:rPr>
                        <a:t>X</a:t>
                      </a:r>
                      <a:r>
                        <a:rPr lang="en-US" altLang="zh-CN" sz="1800" kern="1200" dirty="0">
                          <a:solidFill>
                            <a:schemeClr val="tx1"/>
                          </a:solidFill>
                          <a:effectLst/>
                          <a:latin typeface="+mn-lt"/>
                          <a:ea typeface="+mn-ea"/>
                          <a:cs typeface="+mn-cs"/>
                        </a:rPr>
                        <a:t>iaonan Shi</a:t>
                      </a:r>
                      <a:endParaRPr lang="en-US" alt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GB" altLang="zh-CN" sz="1800" u="none" kern="1200" dirty="0">
                          <a:solidFill>
                            <a:schemeClr val="tx1"/>
                          </a:solidFill>
                          <a:effectLst/>
                          <a:latin typeface="+mn-lt"/>
                          <a:ea typeface="+mn-ea"/>
                          <a:cs typeface="+mn-cs"/>
                        </a:rPr>
                        <a:t>WID - </a:t>
                      </a:r>
                      <a:r>
                        <a:rPr lang="en-GB" altLang="zh-CN" sz="1800" u="none" kern="1200" dirty="0">
                          <a:solidFill>
                            <a:schemeClr val="tx1"/>
                          </a:solidFill>
                          <a:effectLst/>
                          <a:latin typeface="+mn-lt"/>
                          <a:ea typeface="+mn-ea"/>
                          <a:cs typeface="+mn-cs"/>
                          <a:hlinkClick r:id="rId4"/>
                        </a:rPr>
                        <a:t>SP-230235</a:t>
                      </a:r>
                      <a:endParaRPr lang="en-GB" altLang="zh-CN" sz="18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hlinkClick r:id="rId5"/>
                        </a:rPr>
                        <a:t>TR</a:t>
                      </a:r>
                      <a:r>
                        <a:rPr lang="en-US" altLang="nl-NL" sz="1800" dirty="0">
                          <a:hlinkClick r:id="rId5"/>
                        </a:rPr>
                        <a:t> </a:t>
                      </a:r>
                      <a:r>
                        <a:rPr lang="nl-NL" sz="1800" dirty="0">
                          <a:hlinkClick r:id="rId5"/>
                        </a:rPr>
                        <a:t>22</a:t>
                      </a:r>
                      <a:r>
                        <a:rPr lang="en-US" altLang="nl-NL" sz="1800" dirty="0">
                          <a:hlinkClick r:id="rId5"/>
                        </a:rPr>
                        <a:t>.</a:t>
                      </a:r>
                      <a:r>
                        <a:rPr lang="nl-NL" sz="1800" dirty="0">
                          <a:hlinkClick r:id="rId5"/>
                        </a:rPr>
                        <a:t>882</a:t>
                      </a:r>
                      <a:endParaRPr lang="nl-NL" sz="1800" dirty="0"/>
                    </a:p>
                  </a:txBody>
                  <a:tcPr/>
                </a:tc>
                <a:extLst>
                  <a:ext uri="{0D108BD9-81ED-4DB2-BD59-A6C34878D82A}">
                    <a16:rowId xmlns:a16="http://schemas.microsoft.com/office/drawing/2014/main" val="10001"/>
                  </a:ext>
                </a:extLst>
              </a:tr>
              <a:tr h="413299">
                <a:tc gridSpan="4">
                  <a:txBody>
                    <a:bodyPr/>
                    <a:lstStyle/>
                    <a:p>
                      <a:pPr algn="l">
                        <a:buClrTx/>
                        <a:buSzTx/>
                        <a:buFontTx/>
                      </a:pPr>
                      <a:r>
                        <a:rPr lang="nl-NL" sz="1600" b="1" dirty="0"/>
                        <a:t>Description </a:t>
                      </a:r>
                    </a:p>
                  </a:txBody>
                  <a:tcPr/>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257141">
                <a:tc gridSpan="4">
                  <a:txBody>
                    <a:bodyPr/>
                    <a:lstStyle/>
                    <a:p>
                      <a:pPr marL="0" indent="0" algn="l">
                        <a:buClrTx/>
                        <a:buSzTx/>
                        <a:buFontTx/>
                        <a:buNone/>
                      </a:pPr>
                      <a:r>
                        <a:rPr lang="en-US" sz="1600" dirty="0">
                          <a:solidFill>
                            <a:schemeClr val="dk1"/>
                          </a:solidFill>
                          <a:sym typeface="+mn-ea"/>
                        </a:rPr>
                        <a:t>There are number of existing studies related to Energy Efficiency in 3GPP as well as other standard groups. Apart from enhancing network capability on satisfying user experience while achieving energy efficiency from network aspect, it is worth considering how to deliver services with energy efficiency as service criteria, associated with applications’ preferences, and how to support the policy of handling energy as part of a subscription. </a:t>
                      </a:r>
                    </a:p>
                    <a:p>
                      <a:pPr marL="0" indent="0" algn="l">
                        <a:buClrTx/>
                        <a:buSzTx/>
                        <a:buFontTx/>
                        <a:buNone/>
                      </a:pPr>
                      <a:r>
                        <a:rPr lang="en-US" sz="1600" dirty="0">
                          <a:solidFill>
                            <a:schemeClr val="dk1"/>
                          </a:solidFill>
                          <a:sym typeface="+mn-ea"/>
                        </a:rPr>
                        <a:t>This work item aims at specifying 5G service requirements to support energy efficiency as service criteria. SA1 Use cases and requirements:  </a:t>
                      </a:r>
                    </a:p>
                    <a:p>
                      <a:pPr marL="0" indent="0" algn="l">
                        <a:buClrTx/>
                        <a:buSzTx/>
                        <a:buFontTx/>
                        <a:buNone/>
                      </a:pPr>
                      <a:r>
                        <a:rPr lang="en-US" sz="1600" dirty="0">
                          <a:solidFill>
                            <a:schemeClr val="dk1"/>
                          </a:solidFill>
                          <a:sym typeface="+mn-ea"/>
                        </a:rPr>
                        <a:t>• Define and support Energy Utilization as Service Criteria to user and application services.</a:t>
                      </a:r>
                    </a:p>
                    <a:p>
                      <a:pPr marL="0" indent="0" algn="l">
                        <a:buClrTx/>
                        <a:buSzTx/>
                        <a:buFontTx/>
                        <a:buNone/>
                      </a:pPr>
                      <a:r>
                        <a:rPr lang="en-US" sz="1600" dirty="0">
                          <a:solidFill>
                            <a:schemeClr val="dk1"/>
                          </a:solidFill>
                          <a:sym typeface="+mn-ea"/>
                        </a:rPr>
                        <a:t>• Support different energy states of network elements and network functions for energy efficiency.</a:t>
                      </a:r>
                    </a:p>
                    <a:p>
                      <a:pPr marL="0" indent="0" algn="l">
                        <a:buClrTx/>
                        <a:buSzTx/>
                        <a:buFontTx/>
                        <a:buNone/>
                      </a:pPr>
                      <a:r>
                        <a:rPr lang="en-US" sz="1600" dirty="0">
                          <a:solidFill>
                            <a:schemeClr val="dk1"/>
                          </a:solidFill>
                          <a:sym typeface="+mn-ea"/>
                        </a:rPr>
                        <a:t>• Enhancement on monitoring and measurement related to energy efficiency.</a:t>
                      </a:r>
                    </a:p>
                    <a:p>
                      <a:pPr marL="0" indent="0" algn="l">
                        <a:buClrTx/>
                        <a:buSzTx/>
                        <a:buFontTx/>
                        <a:buNone/>
                      </a:pPr>
                      <a:r>
                        <a:rPr lang="en-US" sz="1600" dirty="0">
                          <a:solidFill>
                            <a:schemeClr val="dk1"/>
                          </a:solidFill>
                          <a:sym typeface="+mn-ea"/>
                        </a:rPr>
                        <a:t>• Information exposure related to energy usage.</a:t>
                      </a:r>
                    </a:p>
                    <a:p>
                      <a:pPr marL="0" indent="0" algn="l">
                        <a:buClrTx/>
                        <a:buSzTx/>
                        <a:buFontTx/>
                        <a:buNone/>
                      </a:pPr>
                      <a:r>
                        <a:rPr lang="en-US" sz="1600" dirty="0">
                          <a:solidFill>
                            <a:schemeClr val="dk1"/>
                          </a:solidFill>
                          <a:sym typeface="+mn-ea"/>
                        </a:rPr>
                        <a:t>• Other aspects include security, charging and privacy.</a:t>
                      </a:r>
                      <a:endParaRPr lang="nl-NL" sz="1600" b="1" kern="1200" dirty="0">
                        <a:solidFill>
                          <a:schemeClr val="tx1"/>
                        </a:solidFill>
                        <a:latin typeface="+mn-lt"/>
                        <a:ea typeface="+mn-ea"/>
                        <a:cs typeface="+mn-cs"/>
                      </a:endParaRPr>
                    </a:p>
                    <a:p>
                      <a:pPr algn="l">
                        <a:buClrTx/>
                        <a:buSzTx/>
                        <a:buFontTx/>
                        <a:buNone/>
                      </a:pPr>
                      <a:endParaRPr lang="nl-NL" altLang="en-US" sz="1600" b="1" dirty="0"/>
                    </a:p>
                  </a:txBody>
                  <a:tcPr/>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4"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7971" y="2201197"/>
            <a:ext cx="3959267" cy="70607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8204028" y="3026528"/>
            <a:ext cx="36471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0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Monitoring of Energy Events by the 5G networ</a:t>
            </a:r>
            <a:r>
              <a:rPr lang="en-US" altLang="ko-KR" sz="1000" b="1" dirty="0">
                <a:latin typeface="Arial" panose="020B0604020202020204" pitchFamily="34" charset="0"/>
                <a:ea typeface="等线" panose="02010600030101010101" pitchFamily="2" charset="-122"/>
                <a:cs typeface="Arial" panose="020B0604020202020204" pitchFamily="34" charset="0"/>
              </a:rPr>
              <a:t>k</a:t>
            </a:r>
            <a:r>
              <a:rPr kumimoji="0" lang="en-US" altLang="ko-KR" sz="10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 for an AS</a:t>
            </a:r>
            <a:endParaRPr kumimoji="0" lang="en-US" altLang="ko-KR" sz="1800" b="0" i="0" u="none" strike="noStrike" cap="none" normalizeH="0" baseline="0" dirty="0">
              <a:ln>
                <a:noFill/>
              </a:ln>
              <a:solidFill>
                <a:schemeClr val="tx1"/>
              </a:solidFill>
              <a:effectLst/>
              <a:latin typeface="Arial" panose="020B0604020202020204" pitchFamily="34" charset="0"/>
            </a:endParaRPr>
          </a:p>
        </p:txBody>
      </p:sp>
      <p:pic>
        <p:nvPicPr>
          <p:cNvPr id="35" name="图片 34"/>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10484" y="3410196"/>
            <a:ext cx="3596754" cy="1633217"/>
          </a:xfrm>
          <a:prstGeom prst="rect">
            <a:avLst/>
          </a:prstGeom>
          <a:noFill/>
        </p:spPr>
      </p:pic>
      <p:sp>
        <p:nvSpPr>
          <p:cNvPr id="9" name="矩形 8"/>
          <p:cNvSpPr/>
          <p:nvPr/>
        </p:nvSpPr>
        <p:spPr>
          <a:xfrm>
            <a:off x="8023124" y="4934639"/>
            <a:ext cx="407515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GB" altLang="zh-CN" sz="1000" b="1" dirty="0">
                <a:latin typeface="Arial" panose="020B0604020202020204" pitchFamily="34" charset="0"/>
                <a:ea typeface="等线" panose="02010600030101010101" pitchFamily="2" charset="-122"/>
                <a:cs typeface="Arial" panose="020B0604020202020204" pitchFamily="34" charset="0"/>
              </a:rPr>
              <a:t>Supporting service-level energy efficiency analysis for verticals</a:t>
            </a:r>
            <a:endParaRPr lang="zh-CN" altLang="en-US" sz="1000" b="1" dirty="0">
              <a:latin typeface="Arial" panose="020B0604020202020204" pitchFamily="34" charset="0"/>
              <a:ea typeface="等线" panose="02010600030101010101" pitchFamily="2" charset="-122"/>
              <a:cs typeface="Arial" panose="020B0604020202020204" pitchFamily="34" charset="0"/>
            </a:endParaRPr>
          </a:p>
        </p:txBody>
      </p:sp>
      <p:sp>
        <p:nvSpPr>
          <p:cNvPr id="8" name="Rectangle 7">
            <a:extLst>
              <a:ext uri="{FF2B5EF4-FFF2-40B4-BE49-F238E27FC236}">
                <a16:creationId xmlns:a16="http://schemas.microsoft.com/office/drawing/2014/main" id="{A0435B5E-B88D-49D4-AC7A-D3F15E646407}"/>
              </a:ext>
            </a:extLst>
          </p:cNvPr>
          <p:cNvSpPr/>
          <p:nvPr/>
        </p:nvSpPr>
        <p:spPr>
          <a:xfrm>
            <a:off x="172720" y="317651"/>
            <a:ext cx="9387840" cy="1403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4800" b="1" dirty="0">
                <a:solidFill>
                  <a:srgbClr val="FF0000"/>
                </a:solidFill>
              </a:rPr>
              <a:t>Energy Efficiency as service criteria</a:t>
            </a:r>
          </a:p>
        </p:txBody>
      </p:sp>
    </p:spTree>
    <p:extLst>
      <p:ext uri="{BB962C8B-B14F-4D97-AF65-F5344CB8AC3E}">
        <p14:creationId xmlns:p14="http://schemas.microsoft.com/office/powerpoint/2010/main" val="1479105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25DEF6-8689-4320-90FC-55B9EB026008}"/>
              </a:ext>
            </a:extLst>
          </p:cNvPr>
          <p:cNvSpPr/>
          <p:nvPr/>
        </p:nvSpPr>
        <p:spPr>
          <a:xfrm>
            <a:off x="2963878" y="2716814"/>
            <a:ext cx="6264244" cy="142437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6600" dirty="0"/>
              <a:t>Enhancements</a:t>
            </a:r>
            <a:endParaRPr lang="en-US" sz="3600" dirty="0"/>
          </a:p>
        </p:txBody>
      </p:sp>
      <p:sp>
        <p:nvSpPr>
          <p:cNvPr id="3" name="Rectangle 2">
            <a:extLst>
              <a:ext uri="{FF2B5EF4-FFF2-40B4-BE49-F238E27FC236}">
                <a16:creationId xmlns:a16="http://schemas.microsoft.com/office/drawing/2014/main" id="{2F75952B-39A8-4516-B957-0024B35A78CF}"/>
              </a:ext>
            </a:extLst>
          </p:cNvPr>
          <p:cNvSpPr/>
          <p:nvPr/>
        </p:nvSpPr>
        <p:spPr>
          <a:xfrm>
            <a:off x="2963878" y="2716814"/>
            <a:ext cx="6264244" cy="142437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6600" dirty="0"/>
              <a:t>Verticals + NTN</a:t>
            </a:r>
          </a:p>
        </p:txBody>
      </p:sp>
    </p:spTree>
    <p:extLst>
      <p:ext uri="{BB962C8B-B14F-4D97-AF65-F5344CB8AC3E}">
        <p14:creationId xmlns:p14="http://schemas.microsoft.com/office/powerpoint/2010/main" val="3837843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723064054"/>
              </p:ext>
            </p:extLst>
          </p:nvPr>
        </p:nvGraphicFramePr>
        <p:xfrm>
          <a:off x="414728" y="1279956"/>
          <a:ext cx="7878217" cy="4523473"/>
        </p:xfrm>
        <a:graphic>
          <a:graphicData uri="http://schemas.openxmlformats.org/drawingml/2006/table">
            <a:tbl>
              <a:tblPr bandRow="1">
                <a:tableStyleId>{2D5ABB26-0587-4C30-8999-92F81FD0307C}</a:tableStyleId>
              </a:tblPr>
              <a:tblGrid>
                <a:gridCol w="1302984">
                  <a:extLst>
                    <a:ext uri="{9D8B030D-6E8A-4147-A177-3AD203B41FA5}">
                      <a16:colId xmlns:a16="http://schemas.microsoft.com/office/drawing/2014/main" val="201738029"/>
                    </a:ext>
                  </a:extLst>
                </a:gridCol>
                <a:gridCol w="2218403">
                  <a:extLst>
                    <a:ext uri="{9D8B030D-6E8A-4147-A177-3AD203B41FA5}">
                      <a16:colId xmlns:a16="http://schemas.microsoft.com/office/drawing/2014/main" val="2338416132"/>
                    </a:ext>
                  </a:extLst>
                </a:gridCol>
                <a:gridCol w="953416">
                  <a:extLst>
                    <a:ext uri="{9D8B030D-6E8A-4147-A177-3AD203B41FA5}">
                      <a16:colId xmlns:a16="http://schemas.microsoft.com/office/drawing/2014/main" val="2639471719"/>
                    </a:ext>
                  </a:extLst>
                </a:gridCol>
                <a:gridCol w="3403414">
                  <a:extLst>
                    <a:ext uri="{9D8B030D-6E8A-4147-A177-3AD203B41FA5}">
                      <a16:colId xmlns:a16="http://schemas.microsoft.com/office/drawing/2014/main" val="514953518"/>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dirty="0"/>
                        <a:t>Rapporteur:</a:t>
                      </a:r>
                    </a:p>
                    <a:p>
                      <a:endParaRPr lang="en-US" sz="1600" b="1"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noProof="0" dirty="0">
                          <a:solidFill>
                            <a:schemeClr val="tx1"/>
                          </a:solidFill>
                          <a:effectLst/>
                          <a:latin typeface="+mn-lt"/>
                          <a:ea typeface="+mn-ea"/>
                          <a:cs typeface="+mn-cs"/>
                        </a:rPr>
                        <a:t>Vassiliki Nikolopoulou (UIC)</a:t>
                      </a:r>
                      <a:endParaRPr lang="en-US" sz="16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a:hlinkClick r:id="rId2"/>
                        </a:rPr>
                        <a:t>TR 22.989</a:t>
                      </a:r>
                      <a:endParaRPr lang="en-US" sz="18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noProof="0" dirty="0">
                          <a:solidFill>
                            <a:schemeClr val="tx1"/>
                          </a:solidFill>
                          <a:latin typeface="+mn-lt"/>
                          <a:ea typeface="+mn-ea"/>
                          <a:cs typeface="+mn-cs"/>
                        </a:rPr>
                        <a:t>WID - </a:t>
                      </a:r>
                      <a:r>
                        <a:rPr lang="en-GB" sz="1800" kern="1200" dirty="0">
                          <a:solidFill>
                            <a:schemeClr val="tx1"/>
                          </a:solidFill>
                          <a:latin typeface="+mn-lt"/>
                          <a:ea typeface="+mn-ea"/>
                          <a:cs typeface="+mn-cs"/>
                          <a:hlinkClick r:id="rId3"/>
                        </a:rPr>
                        <a:t>SP-230512</a:t>
                      </a:r>
                      <a:endParaRPr lang="en-GB"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378193">
                <a:tc>
                  <a:txBody>
                    <a:bodyPr/>
                    <a:lstStyle/>
                    <a:p>
                      <a:r>
                        <a:rPr lang="nl-NL" sz="1600" b="1" dirty="0"/>
                        <a:t>Description: </a:t>
                      </a:r>
                    </a:p>
                  </a:txBody>
                  <a:tcPr/>
                </a:tc>
                <a:tc gridSpan="3">
                  <a:txBody>
                    <a:bodyPr/>
                    <a:lstStyle/>
                    <a:p>
                      <a:pPr marL="0" indent="0" algn="just"/>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marL="0" indent="0" algn="just"/>
                      <a:r>
                        <a:rPr lang="en-GB" sz="1600" b="1" kern="1200" dirty="0">
                          <a:solidFill>
                            <a:schemeClr val="tx1"/>
                          </a:solidFill>
                          <a:effectLst/>
                          <a:latin typeface="+mn-lt"/>
                          <a:ea typeface="+mn-ea"/>
                          <a:cs typeface="+mn-cs"/>
                        </a:rPr>
                        <a:t>F</a:t>
                      </a:r>
                      <a:r>
                        <a:rPr lang="en-GB" sz="1600" kern="1200" dirty="0">
                          <a:solidFill>
                            <a:schemeClr val="tx1"/>
                          </a:solidFill>
                          <a:effectLst/>
                          <a:latin typeface="+mn-lt"/>
                          <a:ea typeface="+mn-ea"/>
                          <a:cs typeface="+mn-cs"/>
                        </a:rPr>
                        <a:t>uture </a:t>
                      </a:r>
                      <a:r>
                        <a:rPr lang="en-GB" sz="1600" b="1" kern="1200" dirty="0">
                          <a:solidFill>
                            <a:schemeClr val="tx1"/>
                          </a:solidFill>
                          <a:effectLst/>
                          <a:latin typeface="+mn-lt"/>
                          <a:ea typeface="+mn-ea"/>
                          <a:cs typeface="+mn-cs"/>
                        </a:rPr>
                        <a:t>R</a:t>
                      </a:r>
                      <a:r>
                        <a:rPr lang="en-GB" sz="1600" kern="1200" dirty="0">
                          <a:solidFill>
                            <a:schemeClr val="tx1"/>
                          </a:solidFill>
                          <a:effectLst/>
                          <a:latin typeface="+mn-lt"/>
                          <a:ea typeface="+mn-ea"/>
                          <a:cs typeface="+mn-cs"/>
                        </a:rPr>
                        <a:t>ailway </a:t>
                      </a:r>
                      <a:r>
                        <a:rPr lang="en-GB" sz="1600" b="1" kern="1200" dirty="0">
                          <a:solidFill>
                            <a:schemeClr val="tx1"/>
                          </a:solidFill>
                          <a:effectLst/>
                          <a:latin typeface="+mn-lt"/>
                          <a:ea typeface="+mn-ea"/>
                          <a:cs typeface="+mn-cs"/>
                        </a:rPr>
                        <a:t>M</a:t>
                      </a:r>
                      <a:r>
                        <a:rPr lang="en-GB" sz="1600" kern="1200" dirty="0">
                          <a:solidFill>
                            <a:schemeClr val="tx1"/>
                          </a:solidFill>
                          <a:effectLst/>
                          <a:latin typeface="+mn-lt"/>
                          <a:ea typeface="+mn-ea"/>
                          <a:cs typeface="+mn-cs"/>
                        </a:rPr>
                        <a:t>obile </a:t>
                      </a:r>
                      <a:r>
                        <a:rPr lang="en-GB" sz="1600" b="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ommunication </a:t>
                      </a:r>
                      <a:r>
                        <a:rPr lang="en-GB" sz="1600" b="1" kern="1200" dirty="0">
                          <a:solidFill>
                            <a:schemeClr val="tx1"/>
                          </a:solidFill>
                          <a:effectLst/>
                          <a:latin typeface="+mn-lt"/>
                          <a:ea typeface="+mn-ea"/>
                          <a:cs typeface="+mn-cs"/>
                        </a:rPr>
                        <a:t>S</a:t>
                      </a:r>
                      <a:r>
                        <a:rPr lang="en-GB" sz="1600" kern="1200" dirty="0">
                          <a:solidFill>
                            <a:schemeClr val="tx1"/>
                          </a:solidFill>
                          <a:effectLst/>
                          <a:latin typeface="+mn-lt"/>
                          <a:ea typeface="+mn-ea"/>
                          <a:cs typeface="+mn-cs"/>
                        </a:rPr>
                        <a:t>ystem </a:t>
                      </a:r>
                      <a:r>
                        <a:rPr lang="en-GB" sz="1600" b="1" kern="1200" dirty="0">
                          <a:solidFill>
                            <a:schemeClr val="tx1"/>
                          </a:solidFill>
                          <a:effectLst/>
                          <a:latin typeface="+mn-lt"/>
                          <a:ea typeface="+mn-ea"/>
                          <a:cs typeface="+mn-cs"/>
                        </a:rPr>
                        <a:t>(FRMCS) </a:t>
                      </a:r>
                      <a:r>
                        <a:rPr lang="en-GB" sz="1600" kern="1200" dirty="0">
                          <a:solidFill>
                            <a:schemeClr val="tx1"/>
                          </a:solidFill>
                          <a:effectLst/>
                          <a:latin typeface="+mn-lt"/>
                          <a:ea typeface="+mn-ea"/>
                          <a:cs typeface="+mn-cs"/>
                        </a:rPr>
                        <a:t>will be the 5G worldwide standard for railway operational communications, conforming to European regulation, as well as responding to the needs and obligations of rail organisations outside of Europe. </a:t>
                      </a:r>
                      <a:r>
                        <a:rPr lang="en-GB" sz="1600" b="1" kern="1200" dirty="0">
                          <a:solidFill>
                            <a:schemeClr val="tx1"/>
                          </a:solidFill>
                          <a:effectLst/>
                          <a:latin typeface="+mn-lt"/>
                          <a:ea typeface="+mn-ea"/>
                          <a:cs typeface="+mn-cs"/>
                        </a:rPr>
                        <a:t>UIC</a:t>
                      </a:r>
                      <a:r>
                        <a:rPr lang="en-GB" sz="1600" kern="1200" dirty="0">
                          <a:solidFill>
                            <a:schemeClr val="tx1"/>
                          </a:solidFill>
                          <a:effectLst/>
                          <a:latin typeface="+mn-lt"/>
                          <a:ea typeface="+mn-ea"/>
                          <a:cs typeface="+mn-cs"/>
                        </a:rPr>
                        <a:t> (International Union of Railways) is leading the design of this telecommunication system, in close cooperation with the railways stakeholders. </a:t>
                      </a:r>
                    </a:p>
                    <a:p>
                      <a:pPr marL="0" indent="0" algn="just"/>
                      <a:r>
                        <a:rPr lang="en-GB" sz="1600" kern="1200" dirty="0">
                          <a:solidFill>
                            <a:schemeClr val="tx1"/>
                          </a:solidFill>
                          <a:effectLst/>
                          <a:latin typeface="+mn-lt"/>
                          <a:ea typeface="+mn-ea"/>
                          <a:cs typeface="+mn-cs"/>
                        </a:rPr>
                        <a:t>FRMCS shall rely on 3GPP building blocks to support mission-critical rail applications.</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 UIC FRMCS 3GPP Task Force regularly analyses impact of FRMCS specifications on existing stage 1 use cases and requirements collected in TR 22.989, from Rel-18 onwards. This is the purpose of the on-going SID: FS_FRMCS_Ph5, whose expected outcome is the enhancement of existing operationally critical use cases and the description of some new ones, in the Rel-19 timeline. The findings of on-going Rel-19 study led us to the need of a new WID FRMCS_Ph5, whose purpose is to provide the normative changes by fulfilling the missing requirements to allow downstream groups (e.g., stage 2&amp;3) implement functional FRMCS specifications endorsed by 3GPP specifications, in the Rel-19 timeline.</a:t>
                      </a:r>
                      <a:endParaRPr lang="fr-FR" sz="1600" kern="1200" dirty="0">
                        <a:solidFill>
                          <a:schemeClr val="tx1"/>
                        </a:solidFill>
                        <a:effectLst/>
                        <a:latin typeface="+mn-lt"/>
                        <a:ea typeface="+mn-ea"/>
                        <a:cs typeface="+mn-cs"/>
                      </a:endParaRPr>
                    </a:p>
                  </a:txBody>
                  <a:tcPr/>
                </a:tc>
                <a:tc hMerge="1">
                  <a:txBody>
                    <a:bodyPr/>
                    <a:lstStyle/>
                    <a:p>
                      <a:pPr marL="0" indent="0" algn="just"/>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7073631"/>
                  </a:ext>
                </a:extLst>
              </a:tr>
            </a:tbl>
          </a:graphicData>
        </a:graphic>
      </p:graphicFrame>
      <p:pic>
        <p:nvPicPr>
          <p:cNvPr id="15" name="Espace réservé du contenu 3" descr="Une image contenant carte&#10;&#10;Description générée automatiquement">
            <a:extLst>
              <a:ext uri="{FF2B5EF4-FFF2-40B4-BE49-F238E27FC236}">
                <a16:creationId xmlns:a16="http://schemas.microsoft.com/office/drawing/2014/main" id="{2DDC6D4E-BC52-2647-9999-56BD3088F916}"/>
              </a:ext>
            </a:extLst>
          </p:cNvPr>
          <p:cNvPicPr>
            <a:picLocks noChangeAspect="1"/>
          </p:cNvPicPr>
          <p:nvPr/>
        </p:nvPicPr>
        <p:blipFill>
          <a:blip r:embed="rId4"/>
          <a:stretch>
            <a:fillRect/>
          </a:stretch>
        </p:blipFill>
        <p:spPr>
          <a:xfrm>
            <a:off x="8548532" y="1531682"/>
            <a:ext cx="3019048" cy="3161905"/>
          </a:xfrm>
          <a:prstGeom prst="rect">
            <a:avLst/>
          </a:prstGeom>
        </p:spPr>
      </p:pic>
      <p:grpSp>
        <p:nvGrpSpPr>
          <p:cNvPr id="8" name="Groupe 7">
            <a:extLst>
              <a:ext uri="{FF2B5EF4-FFF2-40B4-BE49-F238E27FC236}">
                <a16:creationId xmlns:a16="http://schemas.microsoft.com/office/drawing/2014/main" id="{4D0A6485-3CEF-D4A1-BB0D-74B7E71F92A6}"/>
              </a:ext>
            </a:extLst>
          </p:cNvPr>
          <p:cNvGrpSpPr/>
          <p:nvPr/>
        </p:nvGrpSpPr>
        <p:grpSpPr>
          <a:xfrm>
            <a:off x="8548532" y="4876843"/>
            <a:ext cx="1622448" cy="1792619"/>
            <a:chOff x="7424256" y="405220"/>
            <a:chExt cx="1972249" cy="2403775"/>
          </a:xfrm>
        </p:grpSpPr>
        <p:pic>
          <p:nvPicPr>
            <p:cNvPr id="3" name="Image 2">
              <a:extLst>
                <a:ext uri="{FF2B5EF4-FFF2-40B4-BE49-F238E27FC236}">
                  <a16:creationId xmlns:a16="http://schemas.microsoft.com/office/drawing/2014/main" id="{58874FAE-60E7-0F64-BFF2-0AF292F8F34B}"/>
                </a:ext>
              </a:extLst>
            </p:cNvPr>
            <p:cNvPicPr>
              <a:picLocks noChangeAspect="1"/>
            </p:cNvPicPr>
            <p:nvPr/>
          </p:nvPicPr>
          <p:blipFill>
            <a:blip r:embed="rId5"/>
            <a:stretch>
              <a:fillRect/>
            </a:stretch>
          </p:blipFill>
          <p:spPr>
            <a:xfrm>
              <a:off x="7424256" y="1045866"/>
              <a:ext cx="1972249" cy="1763129"/>
            </a:xfrm>
            <a:prstGeom prst="rect">
              <a:avLst/>
            </a:prstGeom>
          </p:spPr>
        </p:pic>
        <p:pic>
          <p:nvPicPr>
            <p:cNvPr id="4" name="Image 3" descr="Une image contenant dessin&#10;&#10;Description générée automatiquement">
              <a:extLst>
                <a:ext uri="{FF2B5EF4-FFF2-40B4-BE49-F238E27FC236}">
                  <a16:creationId xmlns:a16="http://schemas.microsoft.com/office/drawing/2014/main" id="{89A415BF-8887-CA2E-65C4-F073C08527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9756" y="405220"/>
              <a:ext cx="1686188" cy="570418"/>
            </a:xfrm>
            <a:prstGeom prst="rect">
              <a:avLst/>
            </a:prstGeom>
            <a:effectLst>
              <a:softEdge rad="0"/>
            </a:effectLst>
          </p:spPr>
        </p:pic>
      </p:grpSp>
      <p:sp>
        <p:nvSpPr>
          <p:cNvPr id="22" name="ZoneTexte 21">
            <a:extLst>
              <a:ext uri="{FF2B5EF4-FFF2-40B4-BE49-F238E27FC236}">
                <a16:creationId xmlns:a16="http://schemas.microsoft.com/office/drawing/2014/main" id="{EAA9A237-8AB1-49DD-CF92-61052032BCAE}"/>
              </a:ext>
            </a:extLst>
          </p:cNvPr>
          <p:cNvSpPr txBox="1"/>
          <p:nvPr/>
        </p:nvSpPr>
        <p:spPr>
          <a:xfrm>
            <a:off x="10428079" y="4693587"/>
            <a:ext cx="2279002" cy="261610"/>
          </a:xfrm>
          <a:prstGeom prst="rect">
            <a:avLst/>
          </a:prstGeom>
          <a:noFill/>
        </p:spPr>
        <p:txBody>
          <a:bodyPr wrap="square">
            <a:spAutoFit/>
          </a:bodyPr>
          <a:lstStyle/>
          <a:p>
            <a:r>
              <a:rPr lang="en-GB" sz="1050" dirty="0"/>
              <a:t>FRMCS in a nutshell</a:t>
            </a:r>
          </a:p>
        </p:txBody>
      </p:sp>
      <p:sp>
        <p:nvSpPr>
          <p:cNvPr id="2" name="Rectangle 1">
            <a:extLst>
              <a:ext uri="{FF2B5EF4-FFF2-40B4-BE49-F238E27FC236}">
                <a16:creationId xmlns:a16="http://schemas.microsoft.com/office/drawing/2014/main" id="{C8DB4FCB-9C05-4215-8DEF-BB0283172F9B}"/>
              </a:ext>
            </a:extLst>
          </p:cNvPr>
          <p:cNvSpPr/>
          <p:nvPr/>
        </p:nvSpPr>
        <p:spPr>
          <a:xfrm>
            <a:off x="310743" y="456020"/>
            <a:ext cx="4043094"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spcBef>
                <a:spcPct val="0"/>
              </a:spcBef>
            </a:pPr>
            <a:r>
              <a:rPr lang="en-US" sz="4800" b="1" dirty="0">
                <a:solidFill>
                  <a:srgbClr val="FF0000"/>
                </a:solidFill>
                <a:latin typeface="+mj-lt"/>
                <a:ea typeface="MS PGothic" panose="020B0600070205080204" pitchFamily="34" charset="-128"/>
                <a:cs typeface="+mj-cs"/>
              </a:rPr>
              <a:t>FRMCS Phase 5 </a:t>
            </a:r>
          </a:p>
        </p:txBody>
      </p:sp>
    </p:spTree>
    <p:extLst>
      <p:ext uri="{BB962C8B-B14F-4D97-AF65-F5344CB8AC3E}">
        <p14:creationId xmlns:p14="http://schemas.microsoft.com/office/powerpoint/2010/main" val="26507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869704490"/>
              </p:ext>
            </p:extLst>
          </p:nvPr>
        </p:nvGraphicFramePr>
        <p:xfrm>
          <a:off x="315269" y="1249243"/>
          <a:ext cx="7729173" cy="2859140"/>
        </p:xfrm>
        <a:graphic>
          <a:graphicData uri="http://schemas.openxmlformats.org/drawingml/2006/table">
            <a:tbl>
              <a:tblPr bandRow="1">
                <a:tableStyleId>{2D5ABB26-0587-4C30-8999-92F81FD0307C}</a:tableStyleId>
              </a:tblPr>
              <a:tblGrid>
                <a:gridCol w="1222486">
                  <a:extLst>
                    <a:ext uri="{9D8B030D-6E8A-4147-A177-3AD203B41FA5}">
                      <a16:colId xmlns:a16="http://schemas.microsoft.com/office/drawing/2014/main" val="201738029"/>
                    </a:ext>
                  </a:extLst>
                </a:gridCol>
                <a:gridCol w="3011149">
                  <a:extLst>
                    <a:ext uri="{9D8B030D-6E8A-4147-A177-3AD203B41FA5}">
                      <a16:colId xmlns:a16="http://schemas.microsoft.com/office/drawing/2014/main" val="2338416132"/>
                    </a:ext>
                  </a:extLst>
                </a:gridCol>
                <a:gridCol w="1027733">
                  <a:extLst>
                    <a:ext uri="{9D8B030D-6E8A-4147-A177-3AD203B41FA5}">
                      <a16:colId xmlns:a16="http://schemas.microsoft.com/office/drawing/2014/main" val="2639471719"/>
                    </a:ext>
                  </a:extLst>
                </a:gridCol>
                <a:gridCol w="2467805">
                  <a:extLst>
                    <a:ext uri="{9D8B030D-6E8A-4147-A177-3AD203B41FA5}">
                      <a16:colId xmlns:a16="http://schemas.microsoft.com/office/drawing/2014/main" val="514953518"/>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Thierry </a:t>
                      </a:r>
                      <a:r>
                        <a:rPr lang="sv-SE" sz="1800" kern="1200" dirty="0" err="1">
                          <a:solidFill>
                            <a:schemeClr val="tx1"/>
                          </a:solidFill>
                          <a:effectLst/>
                          <a:latin typeface="+mn-lt"/>
                          <a:ea typeface="+mn-ea"/>
                          <a:cs typeface="+mn-cs"/>
                        </a:rPr>
                        <a:t>Bérisot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Xu Xia (Novamint)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China Telecom</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WID - </a:t>
                      </a:r>
                      <a:r>
                        <a:rPr lang="nl-NL" sz="1800" dirty="0">
                          <a:hlinkClick r:id="rId3"/>
                        </a:rPr>
                        <a:t>SP-220679</a:t>
                      </a:r>
                      <a:endParaRPr lang="nl-NL" sz="18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4"/>
                        </a:rPr>
                        <a:t>TR 22.865</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420740">
                <a:tc>
                  <a:txBody>
                    <a:bodyPr/>
                    <a:lstStyle/>
                    <a:p>
                      <a:r>
                        <a:rPr lang="nl-NL" sz="1600" b="1" dirty="0"/>
                        <a:t>Description </a:t>
                      </a:r>
                    </a:p>
                  </a:txBody>
                  <a:tcPr/>
                </a:tc>
                <a:tc gridSpan="3">
                  <a:txBody>
                    <a:bodyPr/>
                    <a:lstStyle/>
                    <a:p>
                      <a:pPr algn="just"/>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algn="just"/>
                      <a:r>
                        <a:rPr lang="en-US" sz="1600" kern="1200" dirty="0">
                          <a:solidFill>
                            <a:schemeClr val="tx1"/>
                          </a:solidFill>
                          <a:effectLst/>
                          <a:latin typeface="+mn-lt"/>
                          <a:ea typeface="+mn-ea"/>
                          <a:cs typeface="+mn-cs"/>
                        </a:rPr>
                        <a:t>Support of </a:t>
                      </a:r>
                      <a:r>
                        <a:rPr lang="en-US" sz="1600" b="1" kern="1200" dirty="0">
                          <a:solidFill>
                            <a:schemeClr val="tx1"/>
                          </a:solidFill>
                          <a:effectLst/>
                          <a:latin typeface="+mn-lt"/>
                          <a:ea typeface="+mn-ea"/>
                          <a:cs typeface="+mn-cs"/>
                        </a:rPr>
                        <a:t>new capabilities </a:t>
                      </a:r>
                      <a:r>
                        <a:rPr lang="en-US" sz="1600" kern="1200" dirty="0">
                          <a:solidFill>
                            <a:schemeClr val="tx1"/>
                          </a:solidFill>
                          <a:effectLst/>
                          <a:latin typeface="+mn-lt"/>
                          <a:ea typeface="+mn-ea"/>
                          <a:cs typeface="+mn-cs"/>
                        </a:rPr>
                        <a:t>related to satellite access</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with </a:t>
                      </a:r>
                      <a:r>
                        <a:rPr lang="en-US" sz="1600" b="1" kern="1200" dirty="0">
                          <a:solidFill>
                            <a:schemeClr val="tx1"/>
                          </a:solidFill>
                          <a:effectLst/>
                          <a:latin typeface="+mn-lt"/>
                          <a:ea typeface="+mn-ea"/>
                          <a:cs typeface="+mn-cs"/>
                        </a:rPr>
                        <a:t>strong market relevance</a:t>
                      </a:r>
                      <a:r>
                        <a:rPr lang="en-US" sz="1600" kern="1200" dirty="0">
                          <a:solidFill>
                            <a:schemeClr val="tx1"/>
                          </a:solidFill>
                          <a:effectLst/>
                          <a:latin typeface="+mn-lt"/>
                          <a:ea typeface="+mn-ea"/>
                          <a:cs typeface="+mn-cs"/>
                        </a:rPr>
                        <a:t>:</a:t>
                      </a:r>
                    </a:p>
                    <a:p>
                      <a:pPr marL="285750" indent="-285750" algn="just">
                        <a:buFont typeface="Arial" charset="0"/>
                        <a:buChar char="•"/>
                      </a:pPr>
                      <a:r>
                        <a:rPr lang="en-US" sz="1600" b="1" kern="1200" dirty="0">
                          <a:solidFill>
                            <a:schemeClr val="tx1"/>
                          </a:solidFill>
                          <a:effectLst/>
                          <a:latin typeface="+mn-lt"/>
                          <a:ea typeface="+mn-ea"/>
                          <a:cs typeface="+mn-cs"/>
                        </a:rPr>
                        <a:t>Store and Forward </a:t>
                      </a:r>
                      <a:r>
                        <a:rPr lang="en-US" sz="1600" kern="1200" dirty="0">
                          <a:solidFill>
                            <a:schemeClr val="tx1"/>
                          </a:solidFill>
                          <a:effectLst/>
                          <a:latin typeface="+mn-lt"/>
                          <a:ea typeface="+mn-ea"/>
                          <a:cs typeface="+mn-cs"/>
                        </a:rPr>
                        <a:t>Satellite operation with intermittent/temporary satellite connectivity for delay-tolerant communication service</a:t>
                      </a:r>
                    </a:p>
                    <a:p>
                      <a:pPr marL="285750" indent="-285750" algn="just">
                        <a:buFont typeface="Arial" charset="0"/>
                        <a:buChar char="•"/>
                      </a:pPr>
                      <a:r>
                        <a:rPr lang="en-US" sz="1600" b="1" kern="1200" dirty="0">
                          <a:solidFill>
                            <a:schemeClr val="tx1"/>
                          </a:solidFill>
                          <a:effectLst/>
                          <a:latin typeface="+mn-lt"/>
                          <a:ea typeface="+mn-ea"/>
                          <a:cs typeface="+mn-cs"/>
                        </a:rPr>
                        <a:t>UE-Satellite-UE communication </a:t>
                      </a:r>
                      <a:r>
                        <a:rPr lang="en-US" sz="1600" kern="1200" dirty="0">
                          <a:solidFill>
                            <a:schemeClr val="tx1"/>
                          </a:solidFill>
                          <a:effectLst/>
                          <a:latin typeface="+mn-lt"/>
                          <a:ea typeface="+mn-ea"/>
                          <a:cs typeface="+mn-cs"/>
                        </a:rPr>
                        <a:t>without going through the ground network</a:t>
                      </a:r>
                    </a:p>
                    <a:p>
                      <a:pPr marL="285750" indent="-285750" algn="just">
                        <a:buFont typeface="Arial" charset="0"/>
                        <a:buChar char="•"/>
                      </a:pPr>
                      <a:r>
                        <a:rPr lang="en-US" sz="1600" b="1" kern="1200" dirty="0">
                          <a:solidFill>
                            <a:schemeClr val="tx1"/>
                          </a:solidFill>
                          <a:effectLst/>
                          <a:latin typeface="+mn-lt"/>
                          <a:ea typeface="+mn-ea"/>
                          <a:cs typeface="+mn-cs"/>
                        </a:rPr>
                        <a:t>GNSS independent operation</a:t>
                      </a:r>
                    </a:p>
                    <a:p>
                      <a:pPr marL="285750" indent="-285750" algn="just">
                        <a:buFont typeface="Arial" charset="0"/>
                        <a:buChar char="•"/>
                      </a:pPr>
                      <a:r>
                        <a:rPr lang="en-US" sz="1600" b="1" kern="1200" dirty="0">
                          <a:solidFill>
                            <a:schemeClr val="tx1"/>
                          </a:solidFill>
                          <a:effectLst/>
                          <a:latin typeface="+mn-lt"/>
                          <a:ea typeface="+mn-ea"/>
                          <a:cs typeface="+mn-cs"/>
                        </a:rPr>
                        <a:t>Positioning enhancements </a:t>
                      </a:r>
                      <a:r>
                        <a:rPr lang="en-US" sz="1600" kern="1200" dirty="0">
                          <a:solidFill>
                            <a:schemeClr val="tx1"/>
                          </a:solidFill>
                          <a:effectLst/>
                          <a:latin typeface="+mn-lt"/>
                          <a:ea typeface="+mn-ea"/>
                          <a:cs typeface="+mn-cs"/>
                        </a:rPr>
                        <a:t>for satellite access</a:t>
                      </a:r>
                    </a:p>
                    <a:p>
                      <a:endParaRPr lang="nl-NL" sz="1600" b="1" dirty="0"/>
                    </a:p>
                  </a:txBody>
                  <a:tcPr/>
                </a:tc>
                <a:tc hMerge="1">
                  <a:txBody>
                    <a:bodyPr/>
                    <a:lstStyle/>
                    <a:p>
                      <a:pPr algn="just"/>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01775148"/>
                  </a:ext>
                </a:extLst>
              </a:tr>
            </a:tbl>
          </a:graphicData>
        </a:graphic>
      </p:graphicFrame>
      <p:grpSp>
        <p:nvGrpSpPr>
          <p:cNvPr id="2" name="Group 1"/>
          <p:cNvGrpSpPr/>
          <p:nvPr/>
        </p:nvGrpSpPr>
        <p:grpSpPr>
          <a:xfrm>
            <a:off x="8423270" y="950424"/>
            <a:ext cx="3188712" cy="2650850"/>
            <a:chOff x="5205781" y="1426475"/>
            <a:chExt cx="3831200" cy="3003300"/>
          </a:xfrm>
        </p:grpSpPr>
        <p:pic>
          <p:nvPicPr>
            <p:cNvPr id="4" name="Google Shape;72;p16"/>
            <p:cNvPicPr preferRelativeResize="0"/>
            <p:nvPr/>
          </p:nvPicPr>
          <p:blipFill>
            <a:blip r:embed="rId5">
              <a:alphaModFix/>
            </a:blip>
            <a:stretch>
              <a:fillRect/>
            </a:stretch>
          </p:blipFill>
          <p:spPr>
            <a:xfrm rot="-967016">
              <a:off x="5853895" y="2029687"/>
              <a:ext cx="680223" cy="413979"/>
            </a:xfrm>
            <a:prstGeom prst="rect">
              <a:avLst/>
            </a:prstGeom>
            <a:noFill/>
            <a:ln>
              <a:noFill/>
            </a:ln>
          </p:spPr>
        </p:pic>
        <p:cxnSp>
          <p:nvCxnSpPr>
            <p:cNvPr id="6" name="Google Shape;73;p16"/>
            <p:cNvCxnSpPr/>
            <p:nvPr/>
          </p:nvCxnSpPr>
          <p:spPr>
            <a:xfrm rot="10800000" flipH="1">
              <a:off x="8062456" y="2568550"/>
              <a:ext cx="248100" cy="384600"/>
            </a:xfrm>
            <a:prstGeom prst="straightConnector1">
              <a:avLst/>
            </a:prstGeom>
            <a:noFill/>
            <a:ln w="9525" cap="flat" cmpd="sng">
              <a:solidFill>
                <a:srgbClr val="0000FF"/>
              </a:solidFill>
              <a:prstDash val="dot"/>
              <a:round/>
              <a:headEnd type="stealth" w="med" len="med"/>
              <a:tailEnd type="stealth" w="med" len="med"/>
            </a:ln>
          </p:spPr>
        </p:cxnSp>
        <p:sp>
          <p:nvSpPr>
            <p:cNvPr id="8" name="Google Shape;74;p16"/>
            <p:cNvSpPr/>
            <p:nvPr/>
          </p:nvSpPr>
          <p:spPr>
            <a:xfrm>
              <a:off x="5789866" y="3235039"/>
              <a:ext cx="1225200" cy="447000"/>
            </a:xfrm>
            <a:prstGeom prst="flowChartConnector">
              <a:avLst/>
            </a:prstGeom>
            <a:solidFill>
              <a:srgbClr val="EEEEEE"/>
            </a:solidFill>
            <a:ln w="952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pic>
          <p:nvPicPr>
            <p:cNvPr id="9" name="Google Shape;75;p16"/>
            <p:cNvPicPr preferRelativeResize="0"/>
            <p:nvPr/>
          </p:nvPicPr>
          <p:blipFill>
            <a:blip r:embed="rId6">
              <a:alphaModFix/>
            </a:blip>
            <a:stretch>
              <a:fillRect/>
            </a:stretch>
          </p:blipFill>
          <p:spPr>
            <a:xfrm rot="58102">
              <a:off x="7737405" y="2969989"/>
              <a:ext cx="335302" cy="431699"/>
            </a:xfrm>
            <a:prstGeom prst="rect">
              <a:avLst/>
            </a:prstGeom>
            <a:noFill/>
            <a:ln>
              <a:noFill/>
            </a:ln>
          </p:spPr>
        </p:pic>
        <p:cxnSp>
          <p:nvCxnSpPr>
            <p:cNvPr id="10" name="Google Shape;76;p16"/>
            <p:cNvCxnSpPr/>
            <p:nvPr/>
          </p:nvCxnSpPr>
          <p:spPr>
            <a:xfrm flipH="1">
              <a:off x="5789765" y="2435530"/>
              <a:ext cx="461700" cy="1023000"/>
            </a:xfrm>
            <a:prstGeom prst="straightConnector1">
              <a:avLst/>
            </a:prstGeom>
            <a:noFill/>
            <a:ln w="9525" cap="flat" cmpd="sng">
              <a:solidFill>
                <a:srgbClr val="595959"/>
              </a:solidFill>
              <a:prstDash val="dot"/>
              <a:round/>
              <a:headEnd type="none" w="med" len="med"/>
              <a:tailEnd type="none" w="med" len="med"/>
            </a:ln>
          </p:spPr>
        </p:cxnSp>
        <p:cxnSp>
          <p:nvCxnSpPr>
            <p:cNvPr id="11" name="Google Shape;77;p16"/>
            <p:cNvCxnSpPr/>
            <p:nvPr/>
          </p:nvCxnSpPr>
          <p:spPr>
            <a:xfrm>
              <a:off x="6251465" y="2435530"/>
              <a:ext cx="763500" cy="1023000"/>
            </a:xfrm>
            <a:prstGeom prst="straightConnector1">
              <a:avLst/>
            </a:prstGeom>
            <a:noFill/>
            <a:ln w="9525" cap="flat" cmpd="sng">
              <a:solidFill>
                <a:srgbClr val="595959"/>
              </a:solidFill>
              <a:prstDash val="dot"/>
              <a:round/>
              <a:headEnd type="none" w="med" len="med"/>
              <a:tailEnd type="none" w="med" len="med"/>
            </a:ln>
          </p:spPr>
        </p:cxnSp>
        <p:pic>
          <p:nvPicPr>
            <p:cNvPr id="12" name="Google Shape;78;p16"/>
            <p:cNvPicPr preferRelativeResize="0"/>
            <p:nvPr/>
          </p:nvPicPr>
          <p:blipFill>
            <a:blip r:embed="rId7">
              <a:alphaModFix/>
            </a:blip>
            <a:stretch>
              <a:fillRect/>
            </a:stretch>
          </p:blipFill>
          <p:spPr>
            <a:xfrm>
              <a:off x="6061809" y="3477975"/>
              <a:ext cx="266175" cy="294052"/>
            </a:xfrm>
            <a:prstGeom prst="rect">
              <a:avLst/>
            </a:prstGeom>
            <a:noFill/>
            <a:ln>
              <a:noFill/>
            </a:ln>
          </p:spPr>
        </p:pic>
        <p:pic>
          <p:nvPicPr>
            <p:cNvPr id="13" name="Google Shape;79;p16"/>
            <p:cNvPicPr preferRelativeResize="0"/>
            <p:nvPr/>
          </p:nvPicPr>
          <p:blipFill>
            <a:blip r:embed="rId7">
              <a:alphaModFix/>
            </a:blip>
            <a:stretch>
              <a:fillRect/>
            </a:stretch>
          </p:blipFill>
          <p:spPr>
            <a:xfrm>
              <a:off x="6327984" y="3086050"/>
              <a:ext cx="266175" cy="294052"/>
            </a:xfrm>
            <a:prstGeom prst="rect">
              <a:avLst/>
            </a:prstGeom>
            <a:noFill/>
            <a:ln>
              <a:noFill/>
            </a:ln>
          </p:spPr>
        </p:pic>
        <p:pic>
          <p:nvPicPr>
            <p:cNvPr id="14" name="Google Shape;80;p16"/>
            <p:cNvPicPr preferRelativeResize="0"/>
            <p:nvPr/>
          </p:nvPicPr>
          <p:blipFill>
            <a:blip r:embed="rId5">
              <a:alphaModFix/>
            </a:blip>
            <a:stretch>
              <a:fillRect/>
            </a:stretch>
          </p:blipFill>
          <p:spPr>
            <a:xfrm rot="2522281">
              <a:off x="8144095" y="2195910"/>
              <a:ext cx="680225" cy="413980"/>
            </a:xfrm>
            <a:prstGeom prst="rect">
              <a:avLst/>
            </a:prstGeom>
            <a:noFill/>
            <a:ln>
              <a:noFill/>
            </a:ln>
          </p:spPr>
        </p:pic>
        <p:sp>
          <p:nvSpPr>
            <p:cNvPr id="15" name="Google Shape;81;p16"/>
            <p:cNvSpPr txBox="1"/>
            <p:nvPr/>
          </p:nvSpPr>
          <p:spPr>
            <a:xfrm>
              <a:off x="5820306" y="2720938"/>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Service link </a:t>
              </a:r>
              <a:endParaRPr sz="900"/>
            </a:p>
          </p:txBody>
        </p:sp>
        <p:sp>
          <p:nvSpPr>
            <p:cNvPr id="16" name="Google Shape;82;p16"/>
            <p:cNvSpPr txBox="1"/>
            <p:nvPr/>
          </p:nvSpPr>
          <p:spPr>
            <a:xfrm>
              <a:off x="7432101" y="2484572"/>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Feeder link </a:t>
              </a:r>
              <a:endParaRPr sz="900"/>
            </a:p>
          </p:txBody>
        </p:sp>
        <p:sp>
          <p:nvSpPr>
            <p:cNvPr id="17" name="Google Shape;83;p16"/>
            <p:cNvSpPr/>
            <p:nvPr/>
          </p:nvSpPr>
          <p:spPr>
            <a:xfrm>
              <a:off x="8201181" y="3380100"/>
              <a:ext cx="548700" cy="323100"/>
            </a:xfrm>
            <a:prstGeom prst="rect">
              <a:avLst/>
            </a:prstGeom>
            <a:solidFill>
              <a:srgbClr val="FF9900"/>
            </a:solidFill>
            <a:ln w="9525" cap="flat" cmpd="sng">
              <a:solidFill>
                <a:schemeClr val="dk2"/>
              </a:solidFill>
              <a:prstDash val="solid"/>
              <a:round/>
              <a:headEnd type="none" w="sm" len="sm"/>
              <a:tailEnd type="none" w="sm" len="sm"/>
            </a:ln>
          </p:spPr>
          <p:txBody>
            <a:bodyPr spcFirstLastPara="1" wrap="square" lIns="18000" tIns="54000" rIns="18000" bIns="54000" anchor="ctr" anchorCtr="0">
              <a:noAutofit/>
            </a:bodyPr>
            <a:lstStyle/>
            <a:p>
              <a:pPr algn="ctr">
                <a:spcBef>
                  <a:spcPts val="0"/>
                </a:spcBef>
                <a:spcAft>
                  <a:spcPts val="0"/>
                </a:spcAft>
              </a:pPr>
              <a:r>
                <a:rPr lang="x-none" sz="900"/>
                <a:t>Core Network</a:t>
              </a:r>
              <a:endParaRPr sz="900"/>
            </a:p>
          </p:txBody>
        </p:sp>
        <p:cxnSp>
          <p:nvCxnSpPr>
            <p:cNvPr id="18" name="Google Shape;84;p16"/>
            <p:cNvCxnSpPr/>
            <p:nvPr/>
          </p:nvCxnSpPr>
          <p:spPr>
            <a:xfrm flipH="1">
              <a:off x="6193095" y="3772027"/>
              <a:ext cx="1800" cy="352500"/>
            </a:xfrm>
            <a:prstGeom prst="straightConnector1">
              <a:avLst/>
            </a:prstGeom>
            <a:noFill/>
            <a:ln w="9525" cap="flat" cmpd="sng">
              <a:solidFill>
                <a:schemeClr val="dk2"/>
              </a:solidFill>
              <a:prstDash val="dot"/>
              <a:round/>
              <a:headEnd type="none" w="med" len="med"/>
              <a:tailEnd type="none" w="med" len="med"/>
            </a:ln>
          </p:spPr>
        </p:cxnSp>
        <p:cxnSp>
          <p:nvCxnSpPr>
            <p:cNvPr id="19" name="Google Shape;85;p16"/>
            <p:cNvCxnSpPr/>
            <p:nvPr/>
          </p:nvCxnSpPr>
          <p:spPr>
            <a:xfrm>
              <a:off x="8749881" y="3541650"/>
              <a:ext cx="287100" cy="0"/>
            </a:xfrm>
            <a:prstGeom prst="straightConnector1">
              <a:avLst/>
            </a:prstGeom>
            <a:noFill/>
            <a:ln w="9525" cap="flat" cmpd="sng">
              <a:solidFill>
                <a:schemeClr val="dk2"/>
              </a:solidFill>
              <a:prstDash val="solid"/>
              <a:round/>
              <a:headEnd type="none" w="med" len="med"/>
              <a:tailEnd type="none" w="med" len="med"/>
            </a:ln>
          </p:spPr>
        </p:cxnSp>
        <p:sp>
          <p:nvSpPr>
            <p:cNvPr id="20" name="Google Shape;87;p16"/>
            <p:cNvSpPr txBox="1"/>
            <p:nvPr/>
          </p:nvSpPr>
          <p:spPr>
            <a:xfrm>
              <a:off x="5205781" y="3541650"/>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IoT NTN device</a:t>
              </a:r>
              <a:endParaRPr sz="900"/>
            </a:p>
          </p:txBody>
        </p:sp>
        <p:cxnSp>
          <p:nvCxnSpPr>
            <p:cNvPr id="21" name="Google Shape;88;p16"/>
            <p:cNvCxnSpPr/>
            <p:nvPr/>
          </p:nvCxnSpPr>
          <p:spPr>
            <a:xfrm>
              <a:off x="8889944" y="3477975"/>
              <a:ext cx="6900" cy="693900"/>
            </a:xfrm>
            <a:prstGeom prst="straightConnector1">
              <a:avLst/>
            </a:prstGeom>
            <a:noFill/>
            <a:ln w="9525" cap="flat" cmpd="sng">
              <a:solidFill>
                <a:schemeClr val="dk2"/>
              </a:solidFill>
              <a:prstDash val="dot"/>
              <a:round/>
              <a:headEnd type="none" w="med" len="med"/>
              <a:tailEnd type="none" w="med" len="med"/>
            </a:ln>
          </p:spPr>
        </p:cxnSp>
        <p:cxnSp>
          <p:nvCxnSpPr>
            <p:cNvPr id="22" name="Google Shape;89;p16"/>
            <p:cNvCxnSpPr/>
            <p:nvPr/>
          </p:nvCxnSpPr>
          <p:spPr>
            <a:xfrm>
              <a:off x="6233606" y="4019100"/>
              <a:ext cx="2644800" cy="0"/>
            </a:xfrm>
            <a:prstGeom prst="straightConnector1">
              <a:avLst/>
            </a:prstGeom>
            <a:noFill/>
            <a:ln w="9525" cap="flat" cmpd="sng">
              <a:solidFill>
                <a:schemeClr val="dk2"/>
              </a:solidFill>
              <a:prstDash val="solid"/>
              <a:round/>
              <a:headEnd type="triangle" w="med" len="med"/>
              <a:tailEnd type="triangle" w="med" len="med"/>
            </a:ln>
          </p:spPr>
        </p:cxnSp>
        <p:sp>
          <p:nvSpPr>
            <p:cNvPr id="23" name="Google Shape;90;p16"/>
            <p:cNvSpPr txBox="1"/>
            <p:nvPr/>
          </p:nvSpPr>
          <p:spPr>
            <a:xfrm>
              <a:off x="6514356" y="3998675"/>
              <a:ext cx="2166000" cy="431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a:t>Store and forward connectivity service for delay-tolerant IoT NTN applications</a:t>
              </a:r>
              <a:endParaRPr sz="800"/>
            </a:p>
          </p:txBody>
        </p:sp>
        <p:sp>
          <p:nvSpPr>
            <p:cNvPr id="24" name="Google Shape;91;p16"/>
            <p:cNvSpPr txBox="1"/>
            <p:nvPr/>
          </p:nvSpPr>
          <p:spPr>
            <a:xfrm>
              <a:off x="5217669" y="1426475"/>
              <a:ext cx="1465800" cy="677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dirty="0"/>
                <a:t>Regenerative payload satellite with full eNB onboard and part of CN functions (e.g. MME)</a:t>
              </a:r>
              <a:endParaRPr sz="800" dirty="0"/>
            </a:p>
          </p:txBody>
        </p:sp>
        <p:sp>
          <p:nvSpPr>
            <p:cNvPr id="25" name="Google Shape;94;p16"/>
            <p:cNvSpPr txBox="1"/>
            <p:nvPr/>
          </p:nvSpPr>
          <p:spPr>
            <a:xfrm>
              <a:off x="7256791" y="3463450"/>
              <a:ext cx="893400" cy="343910"/>
            </a:xfrm>
            <a:prstGeom prst="rect">
              <a:avLst/>
            </a:prstGeom>
            <a:noFill/>
            <a:ln>
              <a:noFill/>
            </a:ln>
          </p:spPr>
          <p:txBody>
            <a:bodyPr spcFirstLastPara="1" wrap="square" lIns="91425" tIns="91425" rIns="91425" bIns="91425" anchor="t" anchorCtr="0">
              <a:spAutoFit/>
            </a:bodyPr>
            <a:lstStyle/>
            <a:p>
              <a:pPr>
                <a:lnSpc>
                  <a:spcPct val="115000"/>
                </a:lnSpc>
                <a:spcBef>
                  <a:spcPts val="0"/>
                </a:spcBef>
                <a:spcAft>
                  <a:spcPts val="0"/>
                </a:spcAft>
              </a:pPr>
              <a:r>
                <a:rPr lang="x-none" sz="900">
                  <a:solidFill>
                    <a:schemeClr val="dk1"/>
                  </a:solidFill>
                </a:rPr>
                <a:t>NTN gateway</a:t>
              </a:r>
              <a:endParaRPr/>
            </a:p>
          </p:txBody>
        </p:sp>
        <p:cxnSp>
          <p:nvCxnSpPr>
            <p:cNvPr id="26" name="Google Shape;95;p16"/>
            <p:cNvCxnSpPr/>
            <p:nvPr/>
          </p:nvCxnSpPr>
          <p:spPr>
            <a:xfrm rot="-5400000" flipH="1">
              <a:off x="7992731" y="3333378"/>
              <a:ext cx="141000" cy="275700"/>
            </a:xfrm>
            <a:prstGeom prst="bentConnector2">
              <a:avLst/>
            </a:prstGeom>
            <a:noFill/>
            <a:ln w="9525" cap="flat" cmpd="sng">
              <a:solidFill>
                <a:schemeClr val="dk2"/>
              </a:solidFill>
              <a:prstDash val="solid"/>
              <a:round/>
              <a:headEnd type="none" w="med" len="med"/>
              <a:tailEnd type="none" w="med" len="med"/>
            </a:ln>
          </p:spPr>
        </p:cxnSp>
      </p:grpSp>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72004" y="3658964"/>
            <a:ext cx="3716647" cy="1999141"/>
          </a:xfrm>
          <a:prstGeom prst="rect">
            <a:avLst/>
          </a:prstGeom>
        </p:spPr>
      </p:pic>
      <p:sp>
        <p:nvSpPr>
          <p:cNvPr id="29" name="Rectangle 28"/>
          <p:cNvSpPr/>
          <p:nvPr/>
        </p:nvSpPr>
        <p:spPr>
          <a:xfrm>
            <a:off x="6989915" y="5727797"/>
            <a:ext cx="4519392" cy="830997"/>
          </a:xfrm>
          <a:prstGeom prst="rect">
            <a:avLst/>
          </a:prstGeom>
        </p:spPr>
        <p:txBody>
          <a:bodyPr wrap="square">
            <a:spAutoFit/>
          </a:bodyPr>
          <a:lstStyle/>
          <a:p>
            <a:r>
              <a:rPr lang="en-US" sz="1200" b="1" dirty="0"/>
              <a:t>(1): key capability needed to support commercial deployments</a:t>
            </a:r>
          </a:p>
          <a:p>
            <a:r>
              <a:rPr lang="en-US" sz="1200" b="1" dirty="0"/>
              <a:t>         planned in the (very) short term </a:t>
            </a:r>
          </a:p>
          <a:p>
            <a:r>
              <a:rPr lang="en-US" sz="1200" b="1" dirty="0"/>
              <a:t>(2): already supported by non 3GPP solutions</a:t>
            </a:r>
          </a:p>
          <a:p>
            <a:r>
              <a:rPr lang="en-US" sz="1200" b="1" dirty="0"/>
              <a:t>(3):  enhancements needed to improve existing services</a:t>
            </a:r>
          </a:p>
        </p:txBody>
      </p:sp>
      <p:graphicFrame>
        <p:nvGraphicFramePr>
          <p:cNvPr id="31" name="Table 30"/>
          <p:cNvGraphicFramePr>
            <a:graphicFrameLocks noGrp="1"/>
          </p:cNvGraphicFramePr>
          <p:nvPr>
            <p:extLst>
              <p:ext uri="{D42A27DB-BD31-4B8C-83A1-F6EECF244321}">
                <p14:modId xmlns:p14="http://schemas.microsoft.com/office/powerpoint/2010/main" val="2599658593"/>
              </p:ext>
            </p:extLst>
          </p:nvPr>
        </p:nvGraphicFramePr>
        <p:xfrm>
          <a:off x="1158564" y="4064528"/>
          <a:ext cx="5142617" cy="2311696"/>
        </p:xfrm>
        <a:graphic>
          <a:graphicData uri="http://schemas.openxmlformats.org/drawingml/2006/table">
            <a:tbl>
              <a:tblPr firstRow="1" bandRow="1">
                <a:tableStyleId>{5C22544A-7EE6-4342-B048-85BDC9FD1C3A}</a:tableStyleId>
              </a:tblPr>
              <a:tblGrid>
                <a:gridCol w="3358788">
                  <a:extLst>
                    <a:ext uri="{9D8B030D-6E8A-4147-A177-3AD203B41FA5}">
                      <a16:colId xmlns:a16="http://schemas.microsoft.com/office/drawing/2014/main" val="20000"/>
                    </a:ext>
                  </a:extLst>
                </a:gridCol>
                <a:gridCol w="1783829">
                  <a:extLst>
                    <a:ext uri="{9D8B030D-6E8A-4147-A177-3AD203B41FA5}">
                      <a16:colId xmlns:a16="http://schemas.microsoft.com/office/drawing/2014/main" val="20003"/>
                    </a:ext>
                  </a:extLst>
                </a:gridCol>
              </a:tblGrid>
              <a:tr h="461081">
                <a:tc>
                  <a:txBody>
                    <a:bodyPr/>
                    <a:lstStyle/>
                    <a:p>
                      <a:r>
                        <a:rPr lang="en-US" sz="1600" dirty="0"/>
                        <a:t>Topics addressed by 5GSAT phase 3</a:t>
                      </a:r>
                    </a:p>
                  </a:txBody>
                  <a:tcPr anchor="ctr"/>
                </a:tc>
                <a:tc>
                  <a:txBody>
                    <a:bodyPr/>
                    <a:lstStyle/>
                    <a:p>
                      <a:pPr algn="ctr"/>
                      <a:r>
                        <a:rPr lang="en-US" sz="1600" dirty="0"/>
                        <a:t>Market</a:t>
                      </a:r>
                      <a:r>
                        <a:rPr lang="en-US" sz="1600" baseline="0" dirty="0"/>
                        <a:t> </a:t>
                      </a:r>
                    </a:p>
                    <a:p>
                      <a:pPr algn="ctr"/>
                      <a:r>
                        <a:rPr lang="en-US" sz="1600" baseline="0" dirty="0"/>
                        <a:t>Relevance</a:t>
                      </a:r>
                      <a:endParaRPr lang="en-US" sz="1600" dirty="0"/>
                    </a:p>
                  </a:txBody>
                  <a:tcPr anchor="ctr"/>
                </a:tc>
                <a:extLst>
                  <a:ext uri="{0D108BD9-81ED-4DB2-BD59-A6C34878D82A}">
                    <a16:rowId xmlns:a16="http://schemas.microsoft.com/office/drawing/2014/main" val="10000"/>
                  </a:ext>
                </a:extLst>
              </a:tr>
              <a:tr h="411776">
                <a:tc>
                  <a:txBody>
                    <a:bodyPr/>
                    <a:lstStyle/>
                    <a:p>
                      <a:pPr lvl="0" algn="l"/>
                      <a:r>
                        <a:rPr lang="en-US" sz="1600" dirty="0"/>
                        <a:t>Store &amp; Forward Satellite operation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 (2)</a:t>
                      </a:r>
                    </a:p>
                  </a:txBody>
                  <a:tcPr anchor="ctr"/>
                </a:tc>
                <a:extLst>
                  <a:ext uri="{0D108BD9-81ED-4DB2-BD59-A6C34878D82A}">
                    <a16:rowId xmlns:a16="http://schemas.microsoft.com/office/drawing/2014/main" val="10001"/>
                  </a:ext>
                </a:extLst>
              </a:tr>
              <a:tr h="370840">
                <a:tc>
                  <a:txBody>
                    <a:bodyPr/>
                    <a:lstStyle/>
                    <a:p>
                      <a:pPr lvl="0" algn="l"/>
                      <a:r>
                        <a:rPr lang="en-US" sz="1600" dirty="0"/>
                        <a:t>UE-Satellite-UE communication (Local switching)</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 (2)</a:t>
                      </a:r>
                    </a:p>
                  </a:txBody>
                  <a:tcPr anchor="ctr"/>
                </a:tc>
                <a:extLst>
                  <a:ext uri="{0D108BD9-81ED-4DB2-BD59-A6C34878D82A}">
                    <a16:rowId xmlns:a16="http://schemas.microsoft.com/office/drawing/2014/main" val="10002"/>
                  </a:ext>
                </a:extLst>
              </a:tr>
              <a:tr h="370840">
                <a:tc>
                  <a:txBody>
                    <a:bodyPr/>
                    <a:lstStyle/>
                    <a:p>
                      <a:pPr algn="l"/>
                      <a:r>
                        <a:rPr lang="en-US" sz="1600" dirty="0"/>
                        <a:t>GNSS independent</a:t>
                      </a:r>
                      <a:r>
                        <a:rPr lang="en-US" sz="1600" baseline="0" dirty="0"/>
                        <a:t> operation</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 (2)</a:t>
                      </a:r>
                    </a:p>
                  </a:txBody>
                  <a:tcPr anchor="ctr"/>
                </a:tc>
                <a:extLst>
                  <a:ext uri="{0D108BD9-81ED-4DB2-BD59-A6C34878D82A}">
                    <a16:rowId xmlns:a16="http://schemas.microsoft.com/office/drawing/2014/main" val="10003"/>
                  </a:ext>
                </a:extLst>
              </a:tr>
              <a:tr h="370840">
                <a:tc>
                  <a:txBody>
                    <a:bodyPr/>
                    <a:lstStyle/>
                    <a:p>
                      <a:pPr algn="l"/>
                      <a:r>
                        <a:rPr lang="en-US" sz="1600" dirty="0"/>
                        <a:t>Positioning enhancements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a:t>HIGH</a:t>
                      </a:r>
                      <a:r>
                        <a:rPr lang="en-US" sz="1600" baseline="30000" dirty="0"/>
                        <a:t>(3)</a:t>
                      </a:r>
                    </a:p>
                  </a:txBody>
                  <a:tcPr anchor="ctr"/>
                </a:tc>
                <a:extLst>
                  <a:ext uri="{0D108BD9-81ED-4DB2-BD59-A6C34878D82A}">
                    <a16:rowId xmlns:a16="http://schemas.microsoft.com/office/drawing/2014/main" val="10004"/>
                  </a:ext>
                </a:extLst>
              </a:tr>
            </a:tbl>
          </a:graphicData>
        </a:graphic>
      </p:graphicFrame>
      <p:sp>
        <p:nvSpPr>
          <p:cNvPr id="3" name="Rectangle 2">
            <a:extLst>
              <a:ext uri="{FF2B5EF4-FFF2-40B4-BE49-F238E27FC236}">
                <a16:creationId xmlns:a16="http://schemas.microsoft.com/office/drawing/2014/main" id="{15E642C7-561D-4F75-A5A3-1145B9DB5038}"/>
              </a:ext>
            </a:extLst>
          </p:cNvPr>
          <p:cNvSpPr/>
          <p:nvPr/>
        </p:nvSpPr>
        <p:spPr>
          <a:xfrm>
            <a:off x="210136" y="268831"/>
            <a:ext cx="6153801"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spcBef>
                <a:spcPct val="0"/>
              </a:spcBef>
            </a:pPr>
            <a:r>
              <a:rPr lang="en-US" sz="4800" b="1" dirty="0">
                <a:solidFill>
                  <a:srgbClr val="FF0000"/>
                </a:solidFill>
                <a:latin typeface="+mj-lt"/>
                <a:ea typeface="MS PGothic" panose="020B0600070205080204" pitchFamily="34" charset="-128"/>
                <a:cs typeface="+mj-cs"/>
              </a:rPr>
              <a:t>Satellite access - Phase 3</a:t>
            </a:r>
          </a:p>
        </p:txBody>
      </p:sp>
    </p:spTree>
    <p:extLst>
      <p:ext uri="{BB962C8B-B14F-4D97-AF65-F5344CB8AC3E}">
        <p14:creationId xmlns:p14="http://schemas.microsoft.com/office/powerpoint/2010/main" val="1181064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290009643"/>
              </p:ext>
            </p:extLst>
          </p:nvPr>
        </p:nvGraphicFramePr>
        <p:xfrm>
          <a:off x="414302" y="1299109"/>
          <a:ext cx="8250908" cy="5221873"/>
        </p:xfrm>
        <a:graphic>
          <a:graphicData uri="http://schemas.openxmlformats.org/drawingml/2006/table">
            <a:tbl>
              <a:tblPr bandRow="1">
                <a:tableStyleId>{2D5ABB26-0587-4C30-8999-92F81FD0307C}</a:tableStyleId>
              </a:tblPr>
              <a:tblGrid>
                <a:gridCol w="1304925">
                  <a:extLst>
                    <a:ext uri="{9D8B030D-6E8A-4147-A177-3AD203B41FA5}">
                      <a16:colId xmlns:a16="http://schemas.microsoft.com/office/drawing/2014/main" val="20000"/>
                    </a:ext>
                  </a:extLst>
                </a:gridCol>
                <a:gridCol w="2857209">
                  <a:extLst>
                    <a:ext uri="{9D8B030D-6E8A-4147-A177-3AD203B41FA5}">
                      <a16:colId xmlns:a16="http://schemas.microsoft.com/office/drawing/2014/main" val="20001"/>
                    </a:ext>
                  </a:extLst>
                </a:gridCol>
                <a:gridCol w="1022684">
                  <a:extLst>
                    <a:ext uri="{9D8B030D-6E8A-4147-A177-3AD203B41FA5}">
                      <a16:colId xmlns:a16="http://schemas.microsoft.com/office/drawing/2014/main" val="20002"/>
                    </a:ext>
                  </a:extLst>
                </a:gridCol>
                <a:gridCol w="3066090">
                  <a:extLst>
                    <a:ext uri="{9D8B030D-6E8A-4147-A177-3AD203B41FA5}">
                      <a16:colId xmlns:a16="http://schemas.microsoft.com/office/drawing/2014/main" val="20003"/>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sv-SE" sz="1800" kern="1200" dirty="0">
                          <a:solidFill>
                            <a:schemeClr val="tx1"/>
                          </a:solidFill>
                          <a:effectLst/>
                          <a:latin typeface="+mn-lt"/>
                          <a:ea typeface="+mn-ea"/>
                          <a:cs typeface="+mn-cs"/>
                        </a:rPr>
                        <a:t>Pengtai Qin</a:t>
                      </a:r>
                      <a:br>
                        <a:rPr lang="sv-SE" sz="1800" kern="1200" dirty="0">
                          <a:solidFill>
                            <a:schemeClr val="tx1"/>
                          </a:solidFill>
                          <a:effectLst/>
                          <a:latin typeface="+mn-lt"/>
                          <a:ea typeface="+mn-ea"/>
                          <a:cs typeface="+mn-cs"/>
                        </a:rPr>
                      </a:br>
                      <a:r>
                        <a:rPr lang="sv-SE" sz="1800" kern="1200" dirty="0">
                          <a:solidFill>
                            <a:schemeClr val="tx1"/>
                          </a:solidFill>
                          <a:effectLst/>
                          <a:latin typeface="+mn-lt"/>
                          <a:ea typeface="+mn-ea"/>
                          <a:cs typeface="+mn-cs"/>
                        </a:rPr>
                        <a:t>(</a:t>
                      </a:r>
                      <a:r>
                        <a:rPr lang="en-US" altLang="sv-SE" sz="1800" kern="1200" dirty="0">
                          <a:solidFill>
                            <a:schemeClr val="tx1"/>
                          </a:solidFill>
                          <a:effectLst/>
                          <a:latin typeface="+mn-lt"/>
                          <a:ea typeface="+mn-ea"/>
                          <a:cs typeface="+mn-cs"/>
                        </a:rPr>
                        <a:t>China Mobile</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dirty="0">
                          <a:solidFill>
                            <a:schemeClr val="tx1">
                              <a:lumMod val="85000"/>
                              <a:lumOff val="15000"/>
                            </a:schemeClr>
                          </a:solidFill>
                        </a:rPr>
                        <a:t>WID - </a:t>
                      </a:r>
                      <a:r>
                        <a:rPr lang="en-US" altLang="nl-NL" sz="1800" dirty="0">
                          <a:solidFill>
                            <a:schemeClr val="tx1">
                              <a:lumMod val="85000"/>
                              <a:lumOff val="15000"/>
                            </a:schemeClr>
                          </a:solidFill>
                          <a:hlinkClick r:id="rId3"/>
                        </a:rPr>
                        <a:t>SP-220954</a:t>
                      </a:r>
                      <a:endParaRPr lang="en-US" altLang="nl-NL" sz="1800" dirty="0">
                        <a:solidFill>
                          <a:schemeClr val="tx1">
                            <a:lumMod val="85000"/>
                            <a:lumOff val="15000"/>
                          </a:schemeClr>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dirty="0">
                          <a:solidFill>
                            <a:schemeClr val="tx1">
                              <a:lumMod val="85000"/>
                              <a:lumOff val="15000"/>
                            </a:schemeClr>
                          </a:solidFill>
                          <a:hlinkClick r:id="rId4"/>
                        </a:rPr>
                        <a:t>TR 22.843</a:t>
                      </a:r>
                      <a:endParaRPr lang="en-US" altLang="nl-NL" sz="1800" kern="1200" dirty="0">
                        <a:solidFill>
                          <a:schemeClr val="tx1">
                            <a:lumMod val="85000"/>
                            <a:lumOff val="15000"/>
                          </a:schemeClr>
                        </a:solidFill>
                        <a:latin typeface="+mn-lt"/>
                        <a:ea typeface="+mn-ea"/>
                        <a:cs typeface="+mn-cs"/>
                        <a:hlinkClick r:id="rId5"/>
                      </a:endParaRPr>
                    </a:p>
                  </a:txBody>
                  <a:tcPr/>
                </a:tc>
                <a:extLst>
                  <a:ext uri="{0D108BD9-81ED-4DB2-BD59-A6C34878D82A}">
                    <a16:rowId xmlns:a16="http://schemas.microsoft.com/office/drawing/2014/main" val="10001"/>
                  </a:ext>
                </a:extLst>
              </a:tr>
              <a:tr h="400953">
                <a:tc>
                  <a:txBody>
                    <a:bodyPr/>
                    <a:lstStyle/>
                    <a:p>
                      <a:r>
                        <a:rPr lang="nl-NL" sz="1600" b="1" dirty="0"/>
                        <a:t>Description </a:t>
                      </a:r>
                    </a:p>
                  </a:txBody>
                  <a:tcPr/>
                </a:tc>
                <a:tc gridSpan="3">
                  <a:txBody>
                    <a:bodyPr/>
                    <a:lstStyle/>
                    <a:p>
                      <a:pPr algn="just">
                        <a:lnSpc>
                          <a:spcPct val="120000"/>
                        </a:lnSpc>
                      </a:pPr>
                      <a:endParaRPr lang="en-US" sz="1600" b="1" kern="1200" dirty="0">
                        <a:solidFill>
                          <a:schemeClr val="tx1"/>
                        </a:solidFill>
                        <a:effectLst/>
                        <a:latin typeface="+mn-lt"/>
                        <a:ea typeface="+mn-ea"/>
                        <a:cs typeface="+mn-cs"/>
                      </a:endParaRP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4180840">
                <a:tc gridSpan="4">
                  <a:txBody>
                    <a:bodyPr/>
                    <a:lstStyle/>
                    <a:p>
                      <a:pPr algn="just">
                        <a:lnSpc>
                          <a:spcPct val="120000"/>
                        </a:lnSpc>
                      </a:pPr>
                      <a:r>
                        <a:rPr lang="en-US" sz="1600" kern="1200" dirty="0">
                          <a:solidFill>
                            <a:schemeClr val="tx1"/>
                          </a:solidFill>
                          <a:effectLst/>
                          <a:latin typeface="+mn-lt"/>
                          <a:ea typeface="+mn-ea"/>
                          <a:cs typeface="+mn-cs"/>
                        </a:rPr>
                        <a:t>This study focuses on additional use cases and potential service requirements </a:t>
                      </a:r>
                      <a:r>
                        <a:rPr lang="en-US" sz="1600" kern="1200" baseline="0" dirty="0">
                          <a:solidFill>
                            <a:schemeClr val="tx1"/>
                          </a:solidFill>
                          <a:effectLst/>
                          <a:latin typeface="+mn-lt"/>
                          <a:ea typeface="+mn-ea"/>
                          <a:cs typeface="+mn-cs"/>
                        </a:rPr>
                        <a:t>to improve 5GS support of UAV operations and management including pre-flight/inflight path monitor &amp;optimization, the safety and security of UAV operations. </a:t>
                      </a:r>
                      <a:r>
                        <a:rPr lang="en-US" sz="1600" kern="1200" dirty="0">
                          <a:solidFill>
                            <a:schemeClr val="tx1"/>
                          </a:solidFill>
                          <a:effectLst/>
                          <a:latin typeface="+mn-lt"/>
                          <a:ea typeface="+mn-ea"/>
                          <a:cs typeface="+mn-cs"/>
                        </a:rPr>
                        <a:t>The </a:t>
                      </a:r>
                      <a:r>
                        <a:rPr lang="en-US" sz="1600" kern="1200" dirty="0" err="1">
                          <a:solidFill>
                            <a:schemeClr val="tx1"/>
                          </a:solidFill>
                          <a:effectLst/>
                          <a:latin typeface="+mn-lt"/>
                          <a:ea typeface="+mn-ea"/>
                          <a:cs typeface="+mn-cs"/>
                        </a:rPr>
                        <a:t>uese</a:t>
                      </a:r>
                      <a:r>
                        <a:rPr lang="en-US" sz="1600" kern="1200" dirty="0">
                          <a:solidFill>
                            <a:schemeClr val="tx1"/>
                          </a:solidFill>
                          <a:effectLst/>
                          <a:latin typeface="+mn-lt"/>
                          <a:ea typeface="+mn-ea"/>
                          <a:cs typeface="+mn-cs"/>
                        </a:rPr>
                        <a:t> cases and </a:t>
                      </a:r>
                      <a:r>
                        <a:rPr lang="en-US" sz="1600" kern="1200" baseline="0" dirty="0">
                          <a:solidFill>
                            <a:schemeClr val="tx1"/>
                          </a:solidFill>
                          <a:effectLst/>
                          <a:latin typeface="+mn-lt"/>
                          <a:ea typeface="+mn-ea"/>
                          <a:cs typeface="+mn-cs"/>
                        </a:rPr>
                        <a:t>potential requirements in the study includes:</a:t>
                      </a: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Supporting UAV pre-flight preparation and </a:t>
                      </a:r>
                      <a:r>
                        <a:rPr lang="en-US" sz="1600" b="1" dirty="0">
                          <a:effectLst/>
                          <a:sym typeface="+mn-ea"/>
                        </a:rPr>
                        <a:t>inflight operations</a:t>
                      </a:r>
                      <a:r>
                        <a:rPr lang="en-US" sz="1600" b="0" kern="1200" dirty="0">
                          <a:solidFill>
                            <a:schemeClr val="tx1"/>
                          </a:solidFill>
                          <a:effectLst/>
                          <a:latin typeface="+mn-lt"/>
                          <a:ea typeface="+mn-ea"/>
                          <a:cs typeface="+mn-cs"/>
                        </a:rPr>
                        <a:t> by providing a method to</a:t>
                      </a:r>
                      <a:r>
                        <a:rPr lang="en-US" sz="1600" b="0" kern="1200" baseline="0" dirty="0">
                          <a:solidFill>
                            <a:schemeClr val="tx1"/>
                          </a:solidFill>
                          <a:effectLst/>
                          <a:latin typeface="+mn-lt"/>
                          <a:ea typeface="+mn-ea"/>
                          <a:cs typeface="+mn-cs"/>
                        </a:rPr>
                        <a:t> monitor and predict network condition (e.g. bitrate, latency, reliability) for the UAV continuous geographic path.</a:t>
                      </a:r>
                      <a:endParaRPr lang="en-US" sz="1600" kern="1200" dirty="0">
                        <a:solidFill>
                          <a:schemeClr val="tx1"/>
                        </a:solidFill>
                        <a:effectLst/>
                        <a:latin typeface="+mn-lt"/>
                        <a:ea typeface="+mn-ea"/>
                        <a:cs typeface="+mn-cs"/>
                      </a:endParaRP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UAV detection: </a:t>
                      </a:r>
                      <a:r>
                        <a:rPr lang="en-US" sz="1600" kern="1200" dirty="0">
                          <a:solidFill>
                            <a:schemeClr val="tx1"/>
                          </a:solidFill>
                          <a:effectLst/>
                          <a:latin typeface="+mn-lt"/>
                          <a:ea typeface="+mn-ea"/>
                          <a:cs typeface="+mn-cs"/>
                        </a:rPr>
                        <a:t>enable 5G system to detect that a UE is on board a UAV.</a:t>
                      </a:r>
                      <a:r>
                        <a:rPr lang="en-US" sz="1600" kern="1200" baseline="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Geofencing for Visual Line-of-Sight UAV missions</a:t>
                      </a:r>
                      <a:r>
                        <a:rPr lang="en-US" sz="1600" b="0" kern="1200" baseline="0" dirty="0">
                          <a:solidFill>
                            <a:schemeClr val="tx1"/>
                          </a:solidFill>
                          <a:effectLst/>
                          <a:latin typeface="+mn-lt"/>
                          <a:ea typeface="+mn-ea"/>
                          <a:cs typeface="+mn-cs"/>
                        </a:rPr>
                        <a:t> to enable the 5G system to be aware if </a:t>
                      </a:r>
                      <a:r>
                        <a:rPr lang="en-US" sz="1600" b="0" kern="1200" baseline="0" dirty="0" err="1">
                          <a:solidFill>
                            <a:schemeClr val="tx1"/>
                          </a:solidFill>
                          <a:effectLst/>
                          <a:latin typeface="+mn-lt"/>
                          <a:ea typeface="+mn-ea"/>
                          <a:cs typeface="+mn-cs"/>
                        </a:rPr>
                        <a:t>VLoS</a:t>
                      </a:r>
                      <a:r>
                        <a:rPr lang="en-US" sz="1600" b="0" kern="1200" baseline="0" dirty="0">
                          <a:solidFill>
                            <a:schemeClr val="tx1"/>
                          </a:solidFill>
                          <a:effectLst/>
                          <a:latin typeface="+mn-lt"/>
                          <a:ea typeface="+mn-ea"/>
                          <a:cs typeface="+mn-cs"/>
                        </a:rPr>
                        <a:t> constraints should be applied to UAV operations.</a:t>
                      </a:r>
                      <a:endParaRPr lang="en-US" sz="1600" b="1" kern="1200" dirty="0">
                        <a:solidFill>
                          <a:schemeClr val="tx1"/>
                        </a:solidFill>
                        <a:effectLst/>
                        <a:latin typeface="+mn-lt"/>
                        <a:ea typeface="+mn-ea"/>
                        <a:cs typeface="+mn-cs"/>
                      </a:endParaRP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UAV flight route tracking at Rendezvous points</a:t>
                      </a:r>
                      <a:r>
                        <a:rPr lang="en-US" sz="1600" b="1" kern="1200" baseline="0" dirty="0">
                          <a:solidFill>
                            <a:schemeClr val="tx1"/>
                          </a:solidFill>
                          <a:effectLst/>
                          <a:latin typeface="+mn-lt"/>
                          <a:ea typeface="+mn-ea"/>
                          <a:cs typeface="+mn-cs"/>
                        </a:rPr>
                        <a:t> </a:t>
                      </a:r>
                      <a:r>
                        <a:rPr lang="en-US" sz="1600" b="0" kern="1200" baseline="0" dirty="0">
                          <a:solidFill>
                            <a:schemeClr val="tx1"/>
                          </a:solidFill>
                          <a:effectLst/>
                          <a:latin typeface="+mn-lt"/>
                          <a:ea typeface="+mn-ea"/>
                          <a:cs typeface="+mn-cs"/>
                        </a:rPr>
                        <a:t>to enable 5G system to track a UAV which doesn’t have subscription with network operator.   </a:t>
                      </a: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Support for network-assisted UAV DAA:</a:t>
                      </a:r>
                      <a:r>
                        <a:rPr lang="en-US" sz="1600" b="0" kern="1200" dirty="0">
                          <a:solidFill>
                            <a:schemeClr val="tx1"/>
                          </a:solidFill>
                          <a:effectLst/>
                          <a:latin typeface="+mn-lt"/>
                          <a:ea typeface="+mn-ea"/>
                          <a:cs typeface="+mn-cs"/>
                        </a:rPr>
                        <a:t> further enhancement for UAV flight safety with the development of network capabilities, such as sensing</a:t>
                      </a:r>
                      <a:r>
                        <a:rPr lang="en-US" sz="1600" b="0" kern="1200" baseline="0" dirty="0">
                          <a:solidFill>
                            <a:schemeClr val="tx1"/>
                          </a:solidFill>
                          <a:effectLst/>
                          <a:latin typeface="+mn-lt"/>
                          <a:ea typeface="+mn-ea"/>
                          <a:cs typeface="+mn-cs"/>
                        </a:rPr>
                        <a:t>.</a:t>
                      </a:r>
                      <a:endParaRPr lang="en-US" sz="1600" b="1" kern="1200" dirty="0">
                        <a:solidFill>
                          <a:schemeClr val="tx1"/>
                        </a:solidFill>
                        <a:effectLst/>
                        <a:latin typeface="+mn-lt"/>
                        <a:ea typeface="+mn-ea"/>
                        <a:cs typeface="+mn-cs"/>
                      </a:endParaRPr>
                    </a:p>
                  </a:txBody>
                  <a:tcPr/>
                </a:tc>
                <a:tc hMerge="1">
                  <a:txBody>
                    <a:bodyPr/>
                    <a:lstStyle/>
                    <a:p>
                      <a:pPr algn="just">
                        <a:lnSpc>
                          <a:spcPct val="120000"/>
                        </a:lnSpc>
                      </a:pPr>
                      <a:endParaRPr lang="en-US" sz="1600" b="1"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06543937"/>
                  </a:ext>
                </a:extLst>
              </a:tr>
            </a:tbl>
          </a:graphicData>
        </a:graphic>
      </p:graphicFrame>
      <p:pic>
        <p:nvPicPr>
          <p:cNvPr id="4" name="图片 1"/>
          <p:cNvPicPr>
            <a:picLocks noChangeAspect="1"/>
          </p:cNvPicPr>
          <p:nvPr/>
        </p:nvPicPr>
        <p:blipFill>
          <a:blip r:embed="rId6" cstate="print"/>
          <a:stretch>
            <a:fillRect/>
          </a:stretch>
        </p:blipFill>
        <p:spPr>
          <a:xfrm>
            <a:off x="8977630" y="1513840"/>
            <a:ext cx="2383155" cy="974725"/>
          </a:xfrm>
          <a:prstGeom prst="rect">
            <a:avLst/>
          </a:prstGeom>
          <a:noFill/>
          <a:ln>
            <a:noFill/>
          </a:ln>
        </p:spPr>
      </p:pic>
      <p:pic>
        <p:nvPicPr>
          <p:cNvPr id="2" name="图片 2"/>
          <p:cNvPicPr>
            <a:picLocks noChangeAspect="1"/>
          </p:cNvPicPr>
          <p:nvPr/>
        </p:nvPicPr>
        <p:blipFill>
          <a:blip r:embed="rId7" cstate="print"/>
          <a:stretch>
            <a:fillRect/>
          </a:stretch>
        </p:blipFill>
        <p:spPr>
          <a:xfrm>
            <a:off x="9159240" y="5219065"/>
            <a:ext cx="2314575" cy="1062990"/>
          </a:xfrm>
          <a:prstGeom prst="rect">
            <a:avLst/>
          </a:prstGeom>
          <a:noFill/>
          <a:ln>
            <a:noFill/>
          </a:ln>
        </p:spPr>
      </p:pic>
      <p:graphicFrame>
        <p:nvGraphicFramePr>
          <p:cNvPr id="3" name="对象 -2147482624"/>
          <p:cNvGraphicFramePr>
            <a:graphicFrameLocks noChangeAspect="1"/>
          </p:cNvGraphicFramePr>
          <p:nvPr/>
        </p:nvGraphicFramePr>
        <p:xfrm>
          <a:off x="9029700" y="2752090"/>
          <a:ext cx="2444115" cy="1004570"/>
        </p:xfrm>
        <a:graphic>
          <a:graphicData uri="http://schemas.openxmlformats.org/presentationml/2006/ole">
            <mc:AlternateContent xmlns:mc="http://schemas.openxmlformats.org/markup-compatibility/2006">
              <mc:Choice xmlns:v="urn:schemas-microsoft-com:vml" Requires="v">
                <p:oleObj r:id="rId8" imgW="6054725" imgH="3830320" progId="Visio.Drawing.15">
                  <p:embed/>
                </p:oleObj>
              </mc:Choice>
              <mc:Fallback>
                <p:oleObj r:id="rId8" imgW="6054725" imgH="3830320" progId="Visio.Drawing.15">
                  <p:embed/>
                  <p:pic>
                    <p:nvPicPr>
                      <p:cNvPr id="3" name="对象 -2147482624"/>
                      <p:cNvPicPr/>
                      <p:nvPr/>
                    </p:nvPicPr>
                    <p:blipFill>
                      <a:blip r:embed="rId9"/>
                      <a:srcRect l="4076" t="4942" r="3625" b="3902"/>
                      <a:stretch>
                        <a:fillRect/>
                      </a:stretch>
                    </p:blipFill>
                    <p:spPr>
                      <a:xfrm>
                        <a:off x="9029700" y="2752090"/>
                        <a:ext cx="2444115" cy="1004570"/>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10"/>
          <a:stretch>
            <a:fillRect/>
          </a:stretch>
        </p:blipFill>
        <p:spPr>
          <a:xfrm>
            <a:off x="9159240" y="4019550"/>
            <a:ext cx="2247265" cy="1035685"/>
          </a:xfrm>
          <a:prstGeom prst="rect">
            <a:avLst/>
          </a:prstGeom>
        </p:spPr>
      </p:pic>
      <p:sp>
        <p:nvSpPr>
          <p:cNvPr id="100" name="文本框 99"/>
          <p:cNvSpPr txBox="1"/>
          <p:nvPr/>
        </p:nvSpPr>
        <p:spPr>
          <a:xfrm>
            <a:off x="8977630" y="4958715"/>
            <a:ext cx="2657475"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UAV flight route tracking at Rendezvous points</a:t>
            </a:r>
            <a:endParaRPr lang="en-US" altLang="en-US" sz="800" b="1">
              <a:latin typeface="Times New Roman" panose="02020603050405020304" charset="0"/>
              <a:ea typeface="等线" panose="02010600030101010101" charset="-122"/>
            </a:endParaRPr>
          </a:p>
        </p:txBody>
      </p:sp>
      <p:sp>
        <p:nvSpPr>
          <p:cNvPr id="8" name="文本框 7"/>
          <p:cNvSpPr txBox="1"/>
          <p:nvPr/>
        </p:nvSpPr>
        <p:spPr>
          <a:xfrm>
            <a:off x="8893810" y="6282055"/>
            <a:ext cx="2513330"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Network-assisted UAV DAA</a:t>
            </a:r>
          </a:p>
        </p:txBody>
      </p:sp>
      <p:sp>
        <p:nvSpPr>
          <p:cNvPr id="9" name="文本框 8"/>
          <p:cNvSpPr txBox="1"/>
          <p:nvPr/>
        </p:nvSpPr>
        <p:spPr>
          <a:xfrm>
            <a:off x="9029700" y="3723640"/>
            <a:ext cx="2331085"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UAV inflight monitoring</a:t>
            </a:r>
          </a:p>
        </p:txBody>
      </p:sp>
      <p:sp>
        <p:nvSpPr>
          <p:cNvPr id="10" name="文本框 9"/>
          <p:cNvSpPr txBox="1"/>
          <p:nvPr/>
        </p:nvSpPr>
        <p:spPr>
          <a:xfrm>
            <a:off x="8977630" y="2488565"/>
            <a:ext cx="2429510"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UAV pre-flight preparation</a:t>
            </a:r>
          </a:p>
        </p:txBody>
      </p:sp>
      <p:sp>
        <p:nvSpPr>
          <p:cNvPr id="11" name="Rectangle 10">
            <a:extLst>
              <a:ext uri="{FF2B5EF4-FFF2-40B4-BE49-F238E27FC236}">
                <a16:creationId xmlns:a16="http://schemas.microsoft.com/office/drawing/2014/main" id="{38D4E218-BEC2-43A3-BAB4-1085C87E39D6}"/>
              </a:ext>
            </a:extLst>
          </p:cNvPr>
          <p:cNvSpPr/>
          <p:nvPr/>
        </p:nvSpPr>
        <p:spPr>
          <a:xfrm>
            <a:off x="265487" y="406190"/>
            <a:ext cx="3223126"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spcBef>
                <a:spcPct val="0"/>
              </a:spcBef>
            </a:pPr>
            <a:r>
              <a:rPr lang="en-US" sz="4800" b="1" dirty="0">
                <a:solidFill>
                  <a:srgbClr val="FF0000"/>
                </a:solidFill>
                <a:latin typeface="+mj-lt"/>
                <a:ea typeface="MS PGothic" panose="020B0600070205080204" pitchFamily="34" charset="-128"/>
                <a:cs typeface="+mj-cs"/>
              </a:rPr>
              <a:t>UAV Phase 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5609-1BDD-4B45-AE0B-660890EFDFCB}"/>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sz="4800" b="1" dirty="0"/>
              <a:t>Introduction</a:t>
            </a:r>
          </a:p>
        </p:txBody>
      </p:sp>
      <p:sp>
        <p:nvSpPr>
          <p:cNvPr id="3" name="Content Placeholder 2">
            <a:extLst>
              <a:ext uri="{FF2B5EF4-FFF2-40B4-BE49-F238E27FC236}">
                <a16:creationId xmlns:a16="http://schemas.microsoft.com/office/drawing/2014/main" id="{AF1EFE2A-EBE6-4FE6-B606-18253411656D}"/>
              </a:ext>
            </a:extLst>
          </p:cNvPr>
          <p:cNvSpPr>
            <a:spLocks noGrp="1"/>
          </p:cNvSpPr>
          <p:nvPr>
            <p:ph idx="1"/>
          </p:nvPr>
        </p:nvSpPr>
        <p:spPr>
          <a:xfrm>
            <a:off x="302079" y="1468545"/>
            <a:ext cx="11397342" cy="4351338"/>
          </a:xfrm>
        </p:spPr>
        <p:txBody>
          <a:bodyPr/>
          <a:lstStyle/>
          <a:p>
            <a:pPr>
              <a:lnSpc>
                <a:spcPct val="100000"/>
              </a:lnSpc>
            </a:pPr>
            <a:r>
              <a:rPr lang="en-US" dirty="0"/>
              <a:t> Stage 1 Release 19 is made up of:</a:t>
            </a:r>
          </a:p>
          <a:p>
            <a:pPr lvl="1">
              <a:lnSpc>
                <a:spcPct val="100000"/>
              </a:lnSpc>
            </a:pPr>
            <a:r>
              <a:rPr lang="en-US" dirty="0"/>
              <a:t>11 studies leading to normative work items (plus 2 standalone studies)</a:t>
            </a:r>
          </a:p>
          <a:p>
            <a:pPr lvl="1"/>
            <a:r>
              <a:rPr lang="en-US" dirty="0"/>
              <a:t>8 normative work items without previous studies</a:t>
            </a:r>
          </a:p>
          <a:p>
            <a:r>
              <a:rPr lang="en-US" dirty="0"/>
              <a:t>Three key topics have a 3GPP-wide interest: </a:t>
            </a:r>
          </a:p>
          <a:p>
            <a:pPr lvl="1"/>
            <a:r>
              <a:rPr lang="en-US" dirty="0"/>
              <a:t>Integrated Sensing and Communication (Sensing)</a:t>
            </a:r>
          </a:p>
          <a:p>
            <a:pPr lvl="1"/>
            <a:r>
              <a:rPr lang="en-GB" dirty="0"/>
              <a:t>Ambient power-enabled Internet of Things</a:t>
            </a:r>
            <a:r>
              <a:rPr lang="en-US" dirty="0"/>
              <a:t>  (</a:t>
            </a:r>
            <a:r>
              <a:rPr lang="en-US" dirty="0" err="1"/>
              <a:t>AmbientIoT</a:t>
            </a:r>
            <a:r>
              <a:rPr lang="en-US" dirty="0"/>
              <a:t>)</a:t>
            </a:r>
          </a:p>
          <a:p>
            <a:pPr lvl="1"/>
            <a:r>
              <a:rPr lang="en-US" dirty="0"/>
              <a:t>Mobile Metaverse Services (Metaverse)</a:t>
            </a:r>
          </a:p>
          <a:p>
            <a:pPr>
              <a:lnSpc>
                <a:spcPct val="100000"/>
              </a:lnSpc>
            </a:pPr>
            <a:r>
              <a:rPr lang="en-US" dirty="0"/>
              <a:t>SA1 progress for Rel-19 is on track. The targets for normative work are:</a:t>
            </a:r>
            <a:endParaRPr lang="en-US" sz="2400" dirty="0"/>
          </a:p>
          <a:p>
            <a:pPr marL="625475" indent="0">
              <a:buNone/>
              <a:tabLst>
                <a:tab pos="806450" algn="l"/>
              </a:tabLst>
            </a:pPr>
            <a:r>
              <a:rPr lang="en-US" altLang="nl-NL" sz="2400" b="1" dirty="0"/>
              <a:t>SA1#103</a:t>
            </a:r>
            <a:r>
              <a:rPr lang="en-US" altLang="nl-NL" sz="2400" dirty="0"/>
              <a:t>	        21-25 Aug 2023	</a:t>
            </a:r>
            <a:r>
              <a:rPr lang="en-US" altLang="nl-NL" sz="2400" b="1" dirty="0"/>
              <a:t>80% complete</a:t>
            </a:r>
            <a:endParaRPr lang="nl-NL" altLang="nl-NL" sz="2400" b="1" dirty="0"/>
          </a:p>
          <a:p>
            <a:pPr marL="625475" indent="0">
              <a:buNone/>
              <a:tabLst>
                <a:tab pos="806450" algn="l"/>
              </a:tabLst>
            </a:pPr>
            <a:r>
              <a:rPr lang="en-US" altLang="nl-NL" sz="2400" b="1" dirty="0"/>
              <a:t>SA1#104</a:t>
            </a:r>
            <a:r>
              <a:rPr lang="en-US" altLang="nl-NL" sz="2400" dirty="0"/>
              <a:t>	        13-17 Nov 2023	</a:t>
            </a:r>
            <a:r>
              <a:rPr lang="en-US" altLang="nl-NL" sz="2400" b="1" dirty="0"/>
              <a:t>100% complete</a:t>
            </a:r>
          </a:p>
        </p:txBody>
      </p:sp>
    </p:spTree>
    <p:extLst>
      <p:ext uri="{BB962C8B-B14F-4D97-AF65-F5344CB8AC3E}">
        <p14:creationId xmlns:p14="http://schemas.microsoft.com/office/powerpoint/2010/main" val="3354351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820869598"/>
              </p:ext>
            </p:extLst>
          </p:nvPr>
        </p:nvGraphicFramePr>
        <p:xfrm>
          <a:off x="414165" y="1825629"/>
          <a:ext cx="7598867" cy="3835630"/>
        </p:xfrm>
        <a:graphic>
          <a:graphicData uri="http://schemas.openxmlformats.org/drawingml/2006/table">
            <a:tbl>
              <a:tblPr bandRow="1">
                <a:tableStyleId>{2D5ABB26-0587-4C30-8999-92F81FD0307C}</a:tableStyleId>
              </a:tblPr>
              <a:tblGrid>
                <a:gridCol w="1256781">
                  <a:extLst>
                    <a:ext uri="{9D8B030D-6E8A-4147-A177-3AD203B41FA5}">
                      <a16:colId xmlns:a16="http://schemas.microsoft.com/office/drawing/2014/main" val="201738029"/>
                    </a:ext>
                  </a:extLst>
                </a:gridCol>
                <a:gridCol w="2139743">
                  <a:extLst>
                    <a:ext uri="{9D8B030D-6E8A-4147-A177-3AD203B41FA5}">
                      <a16:colId xmlns:a16="http://schemas.microsoft.com/office/drawing/2014/main" val="2338416132"/>
                    </a:ext>
                  </a:extLst>
                </a:gridCol>
                <a:gridCol w="919608">
                  <a:extLst>
                    <a:ext uri="{9D8B030D-6E8A-4147-A177-3AD203B41FA5}">
                      <a16:colId xmlns:a16="http://schemas.microsoft.com/office/drawing/2014/main" val="2639471719"/>
                    </a:ext>
                  </a:extLst>
                </a:gridCol>
                <a:gridCol w="3282735">
                  <a:extLst>
                    <a:ext uri="{9D8B030D-6E8A-4147-A177-3AD203B41FA5}">
                      <a16:colId xmlns:a16="http://schemas.microsoft.com/office/drawing/2014/main" val="514953518"/>
                    </a:ext>
                  </a:extLst>
                </a:gridCol>
              </a:tblGrid>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Ki-Dong Lee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LG Electronics</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TR 22.916</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421870">
                <a:tc>
                  <a:txBody>
                    <a:bodyPr/>
                    <a:lstStyle/>
                    <a:p>
                      <a:r>
                        <a:rPr lang="nl-NL" sz="1600" b="1" dirty="0"/>
                        <a:t>Description </a:t>
                      </a:r>
                    </a:p>
                  </a:txBody>
                  <a:tcPr/>
                </a:tc>
                <a:tc gridSpan="3">
                  <a:txBody>
                    <a:bodyPr/>
                    <a:lstStyle/>
                    <a:p>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r>
                        <a:rPr lang="en-US" sz="1600" kern="1200" dirty="0">
                          <a:solidFill>
                            <a:schemeClr val="tx1"/>
                          </a:solidFill>
                          <a:effectLst/>
                          <a:latin typeface="+mn-lt"/>
                          <a:ea typeface="+mn-ea"/>
                          <a:cs typeface="+mn-cs"/>
                        </a:rPr>
                        <a:t>The present document describes use cases and aspects related to efficient communications service and cooperative operation for a group of service robots including: </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exposure of information between application layer and communications layer,</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support of on-demand high priority communications,</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KPIs for large-scale group operation scenarios,</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support of scalable and efficient use of communication resources,</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requirements related to media applications specific for service robots, and</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aspects related to security, privacy and charging</a:t>
                      </a:r>
                    </a:p>
                    <a:p>
                      <a:r>
                        <a:rPr lang="en-US" sz="1600" kern="1200" dirty="0">
                          <a:solidFill>
                            <a:schemeClr val="tx1"/>
                          </a:solidFill>
                          <a:effectLst/>
                          <a:latin typeface="+mn-lt"/>
                          <a:ea typeface="+mn-ea"/>
                          <a:cs typeface="+mn-cs"/>
                        </a:rPr>
                        <a:t>that are relevant to support stable operation of service robots. This document also describes the existing service requirements and potential correlation with other studies</a:t>
                      </a:r>
                      <a:endParaRPr lang="en-US" sz="1400" kern="1200" dirty="0">
                        <a:solidFill>
                          <a:schemeClr val="tx1"/>
                        </a:solidFill>
                        <a:effectLst/>
                        <a:highlight>
                          <a:srgbClr val="FFFF00"/>
                        </a:highlight>
                        <a:latin typeface="+mn-lt"/>
                        <a:ea typeface="+mn-ea"/>
                        <a:cs typeface="+mn-cs"/>
                      </a:endParaRPr>
                    </a:p>
                  </a:txBody>
                  <a:tcPr/>
                </a:tc>
                <a:tc hMerge="1">
                  <a:txBody>
                    <a:bodyPr/>
                    <a:lstStyle/>
                    <a:p>
                      <a:endParaRPr lang="en-US" sz="1600" kern="1200" dirty="0">
                        <a:solidFill>
                          <a:schemeClr val="tx1"/>
                        </a:solidFill>
                        <a:effectLst/>
                        <a:highlight>
                          <a:srgbClr val="FFFF00"/>
                        </a:highligh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503694168"/>
                  </a:ext>
                </a:extLst>
              </a:tr>
            </a:tbl>
          </a:graphicData>
        </a:graphic>
      </p:graphicFrame>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3046" y="1688044"/>
            <a:ext cx="3354789" cy="1428953"/>
          </a:xfrm>
          <a:prstGeom prst="rect">
            <a:avLst/>
          </a:prstGeom>
          <a:noFill/>
        </p:spPr>
      </p:pic>
      <p:pic>
        <p:nvPicPr>
          <p:cNvPr id="13" name="Image 9"/>
          <p:cNvPicPr/>
          <p:nvPr/>
        </p:nvPicPr>
        <p:blipFill>
          <a:blip r:embed="rId4" cstate="print">
            <a:extLst>
              <a:ext uri="{28A0092B-C50C-407E-A947-70E740481C1C}">
                <a14:useLocalDpi xmlns:a14="http://schemas.microsoft.com/office/drawing/2010/main"/>
              </a:ext>
            </a:extLst>
          </a:blip>
          <a:stretch>
            <a:fillRect/>
          </a:stretch>
        </p:blipFill>
        <p:spPr>
          <a:xfrm>
            <a:off x="8193506" y="5233737"/>
            <a:ext cx="2762374" cy="1546671"/>
          </a:xfrm>
          <a:prstGeom prst="rect">
            <a:avLst/>
          </a:prstGeom>
        </p:spPr>
      </p:pic>
      <p:pic>
        <p:nvPicPr>
          <p:cNvPr id="14" name="图片 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54498" y="4714342"/>
            <a:ext cx="2618946" cy="714477"/>
          </a:xfrm>
          <a:prstGeom prst="rect">
            <a:avLst/>
          </a:prstGeom>
          <a:noFill/>
        </p:spPr>
      </p:pic>
      <p:pic>
        <p:nvPicPr>
          <p:cNvPr id="15" name="图片 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82471" y="3280916"/>
            <a:ext cx="3090973" cy="1269507"/>
          </a:xfrm>
          <a:prstGeom prst="rect">
            <a:avLst/>
          </a:prstGeom>
          <a:noFill/>
        </p:spPr>
      </p:pic>
      <p:sp>
        <p:nvSpPr>
          <p:cNvPr id="2" name="Rectangle 1">
            <a:extLst>
              <a:ext uri="{FF2B5EF4-FFF2-40B4-BE49-F238E27FC236}">
                <a16:creationId xmlns:a16="http://schemas.microsoft.com/office/drawing/2014/main" id="{6D20DE73-C7ED-4A7F-BE9B-D8956B5C26F4}"/>
              </a:ext>
            </a:extLst>
          </p:cNvPr>
          <p:cNvSpPr/>
          <p:nvPr/>
        </p:nvSpPr>
        <p:spPr>
          <a:xfrm>
            <a:off x="335039" y="560061"/>
            <a:ext cx="815775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spcBef>
                <a:spcPct val="0"/>
              </a:spcBef>
            </a:pPr>
            <a:r>
              <a:rPr lang="en-US" sz="4800" b="1" dirty="0">
                <a:solidFill>
                  <a:srgbClr val="FF0000"/>
                </a:solidFill>
                <a:latin typeface="+mj-lt"/>
                <a:ea typeface="MS PGothic" panose="020B0600070205080204" pitchFamily="34" charset="-128"/>
                <a:cs typeface="+mj-cs"/>
              </a:rPr>
              <a:t>Network of Service Robots with Ambient Intelligence </a:t>
            </a:r>
          </a:p>
        </p:txBody>
      </p:sp>
    </p:spTree>
    <p:extLst>
      <p:ext uri="{BB962C8B-B14F-4D97-AF65-F5344CB8AC3E}">
        <p14:creationId xmlns:p14="http://schemas.microsoft.com/office/powerpoint/2010/main" val="1138539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273926740"/>
              </p:ext>
            </p:extLst>
          </p:nvPr>
        </p:nvGraphicFramePr>
        <p:xfrm>
          <a:off x="357730" y="1518920"/>
          <a:ext cx="8999630" cy="3531536"/>
        </p:xfrm>
        <a:graphic>
          <a:graphicData uri="http://schemas.openxmlformats.org/drawingml/2006/table">
            <a:tbl>
              <a:tblPr bandRow="1">
                <a:tableStyleId>{2D5ABB26-0587-4C30-8999-92F81FD0307C}</a:tableStyleId>
              </a:tblPr>
              <a:tblGrid>
                <a:gridCol w="1548867">
                  <a:extLst>
                    <a:ext uri="{9D8B030D-6E8A-4147-A177-3AD203B41FA5}">
                      <a16:colId xmlns:a16="http://schemas.microsoft.com/office/drawing/2014/main" val="201738029"/>
                    </a:ext>
                  </a:extLst>
                </a:gridCol>
                <a:gridCol w="2637033">
                  <a:extLst>
                    <a:ext uri="{9D8B030D-6E8A-4147-A177-3AD203B41FA5}">
                      <a16:colId xmlns:a16="http://schemas.microsoft.com/office/drawing/2014/main" val="2338416132"/>
                    </a:ext>
                  </a:extLst>
                </a:gridCol>
                <a:gridCol w="1133332">
                  <a:extLst>
                    <a:ext uri="{9D8B030D-6E8A-4147-A177-3AD203B41FA5}">
                      <a16:colId xmlns:a16="http://schemas.microsoft.com/office/drawing/2014/main" val="2639471719"/>
                    </a:ext>
                  </a:extLst>
                </a:gridCol>
                <a:gridCol w="3680398">
                  <a:extLst>
                    <a:ext uri="{9D8B030D-6E8A-4147-A177-3AD203B41FA5}">
                      <a16:colId xmlns:a16="http://schemas.microsoft.com/office/drawing/2014/main" val="514953518"/>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Thierry Bérisot</a:t>
                      </a:r>
                      <a:r>
                        <a:rPr lang="sv-SE" sz="1800" kern="1200" baseline="0" dirty="0">
                          <a:solidFill>
                            <a:schemeClr val="tx1"/>
                          </a:solidFill>
                          <a:effectLst/>
                          <a:latin typeface="+mn-lt"/>
                          <a:ea typeface="+mn-ea"/>
                          <a:cs typeface="+mn-cs"/>
                        </a:rPr>
                        <a:t> </a:t>
                      </a:r>
                      <a:r>
                        <a:rPr lang="sv-SE" sz="1800" kern="1200" dirty="0">
                          <a:solidFill>
                            <a:schemeClr val="tx1"/>
                          </a:solidFill>
                          <a:effectLst/>
                          <a:latin typeface="+mn-lt"/>
                          <a:ea typeface="+mn-ea"/>
                          <a:cs typeface="+mn-cs"/>
                        </a:rPr>
                        <a:t>(Novamint)</a:t>
                      </a:r>
                      <a:r>
                        <a:rPr lang="sv-SE" sz="1800" kern="1200" baseline="0" dirty="0">
                          <a:solidFill>
                            <a:schemeClr val="tx1"/>
                          </a:solidFill>
                          <a:effectLst/>
                          <a:latin typeface="+mn-lt"/>
                          <a:ea typeface="+mn-ea"/>
                          <a:cs typeface="+mn-cs"/>
                        </a:rPr>
                        <a: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TR 22.848 </a:t>
                      </a:r>
                      <a:r>
                        <a:rPr lang="nl-NL" sz="1800" dirty="0"/>
                        <a:t>(new)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361616">
                <a:tc>
                  <a:txBody>
                    <a:bodyPr/>
                    <a:lstStyle/>
                    <a:p>
                      <a:r>
                        <a:rPr lang="nl-NL" sz="1600" b="1" dirty="0"/>
                        <a:t>Description </a:t>
                      </a:r>
                    </a:p>
                  </a:txBody>
                  <a:tcPr/>
                </a:tc>
                <a:tc gridSpan="3">
                  <a:txBody>
                    <a:bodyPr/>
                    <a:lstStyle/>
                    <a:p>
                      <a:pPr algn="just"/>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algn="just"/>
                      <a:r>
                        <a:rPr lang="en-US" sz="1600" b="1" kern="1200" dirty="0">
                          <a:solidFill>
                            <a:schemeClr val="tx1"/>
                          </a:solidFill>
                          <a:effectLst/>
                          <a:latin typeface="+mn-lt"/>
                          <a:ea typeface="+mn-ea"/>
                          <a:cs typeface="+mn-cs"/>
                        </a:rPr>
                        <a:t>SNPN deployments are expected to rise tremendously in the coming years</a:t>
                      </a:r>
                      <a:r>
                        <a:rPr lang="en-US" sz="1600" kern="1200" dirty="0">
                          <a:solidFill>
                            <a:schemeClr val="tx1"/>
                          </a:solidFill>
                          <a:effectLst/>
                          <a:latin typeface="+mn-lt"/>
                          <a:ea typeface="+mn-ea"/>
                          <a:cs typeface="+mn-cs"/>
                        </a:rPr>
                        <a:t>, especially in locations where there is no suitable public network</a:t>
                      </a:r>
                      <a:r>
                        <a:rPr lang="en-US" sz="1600" strike="noStrike" kern="1200" dirty="0">
                          <a:solidFill>
                            <a:schemeClr val="tx1"/>
                          </a:solidFill>
                          <a:effectLst/>
                          <a:latin typeface="+mn-lt"/>
                          <a:ea typeface="+mn-ea"/>
                          <a:cs typeface="+mn-cs"/>
                        </a:rPr>
                        <a:t>,</a:t>
                      </a:r>
                      <a:r>
                        <a:rPr lang="en-US" sz="1600" kern="1200" dirty="0">
                          <a:solidFill>
                            <a:schemeClr val="tx1"/>
                          </a:solidFill>
                          <a:effectLst/>
                          <a:latin typeface="+mn-lt"/>
                          <a:ea typeface="+mn-ea"/>
                          <a:cs typeface="+mn-cs"/>
                        </a:rPr>
                        <a:t> to support digitalization of vertical</a:t>
                      </a:r>
                      <a:r>
                        <a:rPr lang="en-US" sz="1600" strike="sngStrike" kern="1200" dirty="0">
                          <a:solidFill>
                            <a:schemeClr val="tx1"/>
                          </a:solidFill>
                          <a:effectLst/>
                          <a:latin typeface="+mn-lt"/>
                          <a:ea typeface="+mn-ea"/>
                          <a:cs typeface="+mn-cs"/>
                        </a:rPr>
                        <a:t>s</a:t>
                      </a:r>
                      <a:r>
                        <a:rPr lang="en-US" sz="1600" kern="1200" dirty="0">
                          <a:solidFill>
                            <a:schemeClr val="tx1"/>
                          </a:solidFill>
                          <a:effectLst/>
                          <a:latin typeface="+mn-lt"/>
                          <a:ea typeface="+mn-ea"/>
                          <a:cs typeface="+mn-cs"/>
                        </a:rPr>
                        <a:t> areas of work. In several sectors (ports, airports, </a:t>
                      </a:r>
                      <a:r>
                        <a:rPr lang="en-US" sz="1600" kern="1200" dirty="0" err="1">
                          <a:solidFill>
                            <a:schemeClr val="tx1"/>
                          </a:solidFill>
                          <a:effectLst/>
                          <a:latin typeface="+mn-lt"/>
                          <a:ea typeface="+mn-ea"/>
                          <a:cs typeface="+mn-cs"/>
                        </a:rPr>
                        <a:t>mainports</a:t>
                      </a:r>
                      <a:r>
                        <a:rPr lang="en-US" sz="1600" kern="1200" dirty="0">
                          <a:solidFill>
                            <a:schemeClr val="tx1"/>
                          </a:solidFill>
                          <a:effectLst/>
                          <a:latin typeface="+mn-lt"/>
                          <a:ea typeface="+mn-ea"/>
                          <a:cs typeface="+mn-cs"/>
                        </a:rPr>
                        <a:t>, utilities, railway…),</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this will imply multiple deployments of SNPNs with </a:t>
                      </a:r>
                      <a:r>
                        <a:rPr lang="en-US" sz="1600" b="1" kern="1200" dirty="0">
                          <a:solidFill>
                            <a:schemeClr val="tx1"/>
                          </a:solidFill>
                          <a:effectLst/>
                          <a:latin typeface="+mn-lt"/>
                          <a:ea typeface="+mn-ea"/>
                          <a:cs typeface="+mn-cs"/>
                        </a:rPr>
                        <a:t>very distinct owners </a:t>
                      </a:r>
                      <a:r>
                        <a:rPr lang="en-US" sz="1600" kern="1200" dirty="0">
                          <a:solidFill>
                            <a:schemeClr val="tx1"/>
                          </a:solidFill>
                          <a:effectLst/>
                          <a:latin typeface="+mn-lt"/>
                          <a:ea typeface="+mn-ea"/>
                          <a:cs typeface="+mn-cs"/>
                        </a:rPr>
                        <a:t>sharing and using the same services (for example</a:t>
                      </a:r>
                      <a:r>
                        <a:rPr lang="en-US" sz="1600" strike="noStrike" kern="1200" dirty="0">
                          <a:solidFill>
                            <a:schemeClr val="tx1"/>
                          </a:solidFill>
                          <a:effectLst/>
                          <a:latin typeface="+mn-lt"/>
                          <a:ea typeface="+mn-ea"/>
                          <a:cs typeface="+mn-cs"/>
                        </a:rPr>
                        <a:t>,</a:t>
                      </a:r>
                      <a:r>
                        <a:rPr lang="en-US" sz="1600" kern="1200" dirty="0">
                          <a:solidFill>
                            <a:schemeClr val="tx1"/>
                          </a:solidFill>
                          <a:effectLst/>
                          <a:latin typeface="+mn-lt"/>
                          <a:ea typeface="+mn-ea"/>
                          <a:cs typeface="+mn-cs"/>
                        </a:rPr>
                        <a:t> a container port with several container terminals and one generic container exchange route all owned and managed by different players or SNPNs deployed on</a:t>
                      </a:r>
                      <a:r>
                        <a:rPr lang="en-US" sz="1600" kern="1200" baseline="0" dirty="0">
                          <a:solidFill>
                            <a:schemeClr val="tx1"/>
                          </a:solidFill>
                          <a:effectLst/>
                          <a:latin typeface="+mn-lt"/>
                          <a:ea typeface="+mn-ea"/>
                          <a:cs typeface="+mn-cs"/>
                        </a:rPr>
                        <a:t> s</a:t>
                      </a:r>
                      <a:r>
                        <a:rPr lang="en-US" sz="1600" kern="1200" dirty="0">
                          <a:solidFill>
                            <a:schemeClr val="tx1"/>
                          </a:solidFill>
                          <a:effectLst/>
                          <a:latin typeface="+mn-lt"/>
                          <a:ea typeface="+mn-ea"/>
                          <a:cs typeface="+mn-cs"/>
                        </a:rPr>
                        <a:t>hips).</a:t>
                      </a:r>
                    </a:p>
                    <a:p>
                      <a:pPr algn="just"/>
                      <a:endParaRPr lang="en-US" sz="1600" kern="1200" dirty="0">
                        <a:solidFill>
                          <a:schemeClr val="tx1"/>
                        </a:solidFill>
                        <a:effectLst/>
                        <a:latin typeface="+mn-lt"/>
                        <a:ea typeface="+mn-ea"/>
                        <a:cs typeface="+mn-cs"/>
                      </a:endParaRPr>
                    </a:p>
                    <a:p>
                      <a:pPr algn="just"/>
                      <a:r>
                        <a:rPr lang="en-US" sz="1600" kern="1200" dirty="0">
                          <a:solidFill>
                            <a:schemeClr val="tx1"/>
                          </a:solidFill>
                          <a:effectLst/>
                          <a:latin typeface="+mn-lt"/>
                          <a:ea typeface="+mn-ea"/>
                          <a:cs typeface="+mn-cs"/>
                        </a:rPr>
                        <a:t>The study is addressing these emerging use cases and the associated requirements to interconnect SNPNs </a:t>
                      </a:r>
                      <a:r>
                        <a:rPr lang="en-US" sz="1600" strike="noStrike" kern="1200" dirty="0">
                          <a:solidFill>
                            <a:schemeClr val="tx1"/>
                          </a:solidFill>
                          <a:effectLst/>
                          <a:latin typeface="+mn-lt"/>
                          <a:ea typeface="+mn-ea"/>
                          <a:cs typeface="+mn-cs"/>
                        </a:rPr>
                        <a:t>with the necessary</a:t>
                      </a:r>
                      <a:r>
                        <a:rPr lang="en-US" sz="1600" kern="1200" dirty="0">
                          <a:solidFill>
                            <a:schemeClr val="tx1"/>
                          </a:solidFill>
                          <a:effectLst/>
                          <a:latin typeface="+mn-lt"/>
                          <a:ea typeface="+mn-ea"/>
                          <a:cs typeface="+mn-cs"/>
                        </a:rPr>
                        <a:t> </a:t>
                      </a:r>
                      <a:r>
                        <a:rPr lang="en-US" sz="1600" b="1" kern="1200" dirty="0">
                          <a:solidFill>
                            <a:schemeClr val="tx1"/>
                          </a:solidFill>
                          <a:effectLst/>
                          <a:latin typeface="+mn-lt"/>
                          <a:ea typeface="+mn-ea"/>
                          <a:cs typeface="+mn-cs"/>
                        </a:rPr>
                        <a:t>security, scalability</a:t>
                      </a:r>
                      <a:r>
                        <a:rPr lang="en-US" sz="1600" b="1"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continuity of service… and </a:t>
                      </a:r>
                      <a:r>
                        <a:rPr lang="en-US" sz="1600" b="1" kern="1200" dirty="0">
                          <a:solidFill>
                            <a:schemeClr val="tx1"/>
                          </a:solidFill>
                          <a:effectLst/>
                          <a:latin typeface="+mn-lt"/>
                          <a:ea typeface="+mn-ea"/>
                          <a:cs typeface="+mn-cs"/>
                        </a:rPr>
                        <a:t>resilience.</a:t>
                      </a:r>
                    </a:p>
                    <a:p>
                      <a:pPr algn="just"/>
                      <a:endParaRPr lang="en-US" sz="1600" kern="1200" dirty="0">
                        <a:solidFill>
                          <a:schemeClr val="tx1"/>
                        </a:solidFill>
                        <a:effectLst/>
                        <a:latin typeface="+mn-lt"/>
                        <a:ea typeface="+mn-ea"/>
                        <a:cs typeface="+mn-cs"/>
                      </a:endParaRPr>
                    </a:p>
                  </a:txBody>
                  <a:tcPr/>
                </a:tc>
                <a:tc hMerge="1">
                  <a:txBody>
                    <a:bodyPr/>
                    <a:lstStyle/>
                    <a:p>
                      <a:pPr algn="just"/>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737570799"/>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153715518"/>
              </p:ext>
            </p:extLst>
          </p:nvPr>
        </p:nvGraphicFramePr>
        <p:xfrm>
          <a:off x="1683633" y="5176520"/>
          <a:ext cx="5597423" cy="1320800"/>
        </p:xfrm>
        <a:graphic>
          <a:graphicData uri="http://schemas.openxmlformats.org/drawingml/2006/table">
            <a:tbl>
              <a:tblPr firstRow="1" bandRow="1">
                <a:tableStyleId>{5C22544A-7EE6-4342-B048-85BDC9FD1C3A}</a:tableStyleId>
              </a:tblPr>
              <a:tblGrid>
                <a:gridCol w="4126326">
                  <a:extLst>
                    <a:ext uri="{9D8B030D-6E8A-4147-A177-3AD203B41FA5}">
                      <a16:colId xmlns:a16="http://schemas.microsoft.com/office/drawing/2014/main" val="20000"/>
                    </a:ext>
                  </a:extLst>
                </a:gridCol>
                <a:gridCol w="1471097">
                  <a:extLst>
                    <a:ext uri="{9D8B030D-6E8A-4147-A177-3AD203B41FA5}">
                      <a16:colId xmlns:a16="http://schemas.microsoft.com/office/drawing/2014/main" val="20003"/>
                    </a:ext>
                  </a:extLst>
                </a:gridCol>
              </a:tblGrid>
              <a:tr h="0">
                <a:tc>
                  <a:txBody>
                    <a:bodyPr/>
                    <a:lstStyle/>
                    <a:p>
                      <a:r>
                        <a:rPr lang="en-US" sz="1600" dirty="0"/>
                        <a:t>Topics addressed by ISN</a:t>
                      </a:r>
                    </a:p>
                    <a:p>
                      <a:endParaRPr lang="en-US" sz="1600" dirty="0"/>
                    </a:p>
                  </a:txBody>
                  <a:tcPr anchor="ctr"/>
                </a:tc>
                <a:tc>
                  <a:txBody>
                    <a:bodyPr/>
                    <a:lstStyle/>
                    <a:p>
                      <a:pPr algn="ctr"/>
                      <a:r>
                        <a:rPr lang="en-US" sz="1600" dirty="0"/>
                        <a:t>Market</a:t>
                      </a:r>
                      <a:r>
                        <a:rPr lang="en-US" sz="1600" baseline="0" dirty="0"/>
                        <a:t> </a:t>
                      </a:r>
                    </a:p>
                    <a:p>
                      <a:pPr algn="ctr"/>
                      <a:r>
                        <a:rPr lang="en-US" sz="1600" baseline="0" dirty="0"/>
                        <a:t>Relevance</a:t>
                      </a:r>
                      <a:endParaRPr lang="en-US" sz="1600" dirty="0"/>
                    </a:p>
                  </a:txBody>
                  <a:tcPr anchor="ctr"/>
                </a:tc>
                <a:extLst>
                  <a:ext uri="{0D108BD9-81ED-4DB2-BD59-A6C34878D82A}">
                    <a16:rowId xmlns:a16="http://schemas.microsoft.com/office/drawing/2014/main" val="10000"/>
                  </a:ext>
                </a:extLst>
              </a:tr>
              <a:tr h="370840">
                <a:tc>
                  <a:txBody>
                    <a:bodyPr/>
                    <a:lstStyle/>
                    <a:p>
                      <a:pPr lvl="0" algn="l"/>
                      <a:r>
                        <a:rPr lang="en-US" sz="1600" dirty="0"/>
                        <a:t>Interconnect between SNPNs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a:t>
                      </a:r>
                    </a:p>
                  </a:txBody>
                  <a:tcPr anchor="ctr"/>
                </a:tc>
                <a:extLst>
                  <a:ext uri="{0D108BD9-81ED-4DB2-BD59-A6C34878D82A}">
                    <a16:rowId xmlns:a16="http://schemas.microsoft.com/office/drawing/2014/main" val="10001"/>
                  </a:ext>
                </a:extLst>
              </a:tr>
              <a:tr h="370840">
                <a:tc>
                  <a:txBody>
                    <a:bodyPr/>
                    <a:lstStyle/>
                    <a:p>
                      <a:pPr lvl="0" algn="l"/>
                      <a:r>
                        <a:rPr lang="en-US" sz="1600" dirty="0"/>
                        <a:t>interconnect of SNPN with identity providers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a:t>
                      </a:r>
                    </a:p>
                  </a:txBody>
                  <a:tcPr anchor="ctr"/>
                </a:tc>
                <a:extLst>
                  <a:ext uri="{0D108BD9-81ED-4DB2-BD59-A6C34878D82A}">
                    <a16:rowId xmlns:a16="http://schemas.microsoft.com/office/drawing/2014/main" val="10002"/>
                  </a:ext>
                </a:extLst>
              </a:tr>
            </a:tbl>
          </a:graphicData>
        </a:graphic>
      </p:graphicFrame>
      <p:sp>
        <p:nvSpPr>
          <p:cNvPr id="2" name="Rectangle 1">
            <a:extLst>
              <a:ext uri="{FF2B5EF4-FFF2-40B4-BE49-F238E27FC236}">
                <a16:creationId xmlns:a16="http://schemas.microsoft.com/office/drawing/2014/main" id="{C902CB21-A6DB-42B1-98DD-CDB5AB6D4FBC}"/>
              </a:ext>
            </a:extLst>
          </p:cNvPr>
          <p:cNvSpPr/>
          <p:nvPr/>
        </p:nvSpPr>
        <p:spPr>
          <a:xfrm>
            <a:off x="284498" y="360680"/>
            <a:ext cx="539776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spcBef>
                <a:spcPct val="0"/>
              </a:spcBef>
            </a:pPr>
            <a:r>
              <a:rPr lang="en-US" sz="4800" b="1" dirty="0">
                <a:solidFill>
                  <a:srgbClr val="FF0000"/>
                </a:solidFill>
                <a:latin typeface="+mj-lt"/>
                <a:ea typeface="MS PGothic" panose="020B0600070205080204" pitchFamily="34" charset="-128"/>
                <a:cs typeface="+mj-cs"/>
              </a:rPr>
              <a:t>Interconnect of SNPN</a:t>
            </a:r>
          </a:p>
        </p:txBody>
      </p:sp>
    </p:spTree>
    <p:extLst>
      <p:ext uri="{BB962C8B-B14F-4D97-AF65-F5344CB8AC3E}">
        <p14:creationId xmlns:p14="http://schemas.microsoft.com/office/powerpoint/2010/main" val="2370216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97D4E-01C2-4047-822B-D11EA47C8B2A}"/>
              </a:ext>
            </a:extLst>
          </p:cNvPr>
          <p:cNvSpPr>
            <a:spLocks noGrp="1"/>
          </p:cNvSpPr>
          <p:nvPr>
            <p:ph type="title"/>
          </p:nvPr>
        </p:nvSpPr>
        <p:spPr/>
        <p:txBody>
          <a:bodyPr/>
          <a:lstStyle/>
          <a:p>
            <a:r>
              <a:rPr lang="en-GB" dirty="0"/>
              <a:t>Annex</a:t>
            </a:r>
          </a:p>
        </p:txBody>
      </p:sp>
      <p:sp>
        <p:nvSpPr>
          <p:cNvPr id="3" name="Text Placeholder 2">
            <a:extLst>
              <a:ext uri="{FF2B5EF4-FFF2-40B4-BE49-F238E27FC236}">
                <a16:creationId xmlns:a16="http://schemas.microsoft.com/office/drawing/2014/main" id="{29BBDA5B-8252-4E12-A29B-299EA34044AE}"/>
              </a:ext>
            </a:extLst>
          </p:cNvPr>
          <p:cNvSpPr>
            <a:spLocks noGrp="1"/>
          </p:cNvSpPr>
          <p:nvPr>
            <p:ph type="body" idx="1"/>
          </p:nvPr>
        </p:nvSpPr>
        <p:spPr/>
        <p:txBody>
          <a:bodyPr/>
          <a:lstStyle/>
          <a:p>
            <a:r>
              <a:rPr lang="en-GB" dirty="0"/>
              <a:t>Work plan Rel-19</a:t>
            </a:r>
          </a:p>
        </p:txBody>
      </p:sp>
    </p:spTree>
    <p:extLst>
      <p:ext uri="{BB962C8B-B14F-4D97-AF65-F5344CB8AC3E}">
        <p14:creationId xmlns:p14="http://schemas.microsoft.com/office/powerpoint/2010/main" val="2771357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nvGraphicFramePr>
        <p:xfrm>
          <a:off x="246611" y="1255710"/>
          <a:ext cx="11533304" cy="5477861"/>
        </p:xfrm>
        <a:graphic>
          <a:graphicData uri="http://schemas.openxmlformats.org/drawingml/2006/table">
            <a:tbl>
              <a:tblPr firstRow="1" firstCol="1" bandRow="1">
                <a:tableStyleId>{F5AB1C69-6EDB-4FF4-983F-18BD219EF322}</a:tableStyleId>
              </a:tblPr>
              <a:tblGrid>
                <a:gridCol w="724821">
                  <a:extLst>
                    <a:ext uri="{9D8B030D-6E8A-4147-A177-3AD203B41FA5}">
                      <a16:colId xmlns:a16="http://schemas.microsoft.com/office/drawing/2014/main" val="20000"/>
                    </a:ext>
                  </a:extLst>
                </a:gridCol>
                <a:gridCol w="4360073">
                  <a:extLst>
                    <a:ext uri="{9D8B030D-6E8A-4147-A177-3AD203B41FA5}">
                      <a16:colId xmlns:a16="http://schemas.microsoft.com/office/drawing/2014/main" val="20001"/>
                    </a:ext>
                  </a:extLst>
                </a:gridCol>
                <a:gridCol w="1252807">
                  <a:extLst>
                    <a:ext uri="{9D8B030D-6E8A-4147-A177-3AD203B41FA5}">
                      <a16:colId xmlns:a16="http://schemas.microsoft.com/office/drawing/2014/main" val="20002"/>
                    </a:ext>
                  </a:extLst>
                </a:gridCol>
                <a:gridCol w="923008">
                  <a:extLst>
                    <a:ext uri="{9D8B030D-6E8A-4147-A177-3AD203B41FA5}">
                      <a16:colId xmlns:a16="http://schemas.microsoft.com/office/drawing/2014/main" val="20003"/>
                    </a:ext>
                  </a:extLst>
                </a:gridCol>
                <a:gridCol w="630971">
                  <a:extLst>
                    <a:ext uri="{9D8B030D-6E8A-4147-A177-3AD203B41FA5}">
                      <a16:colId xmlns:a16="http://schemas.microsoft.com/office/drawing/2014/main" val="20004"/>
                    </a:ext>
                  </a:extLst>
                </a:gridCol>
                <a:gridCol w="735420">
                  <a:extLst>
                    <a:ext uri="{9D8B030D-6E8A-4147-A177-3AD203B41FA5}">
                      <a16:colId xmlns:a16="http://schemas.microsoft.com/office/drawing/2014/main" val="20005"/>
                    </a:ext>
                  </a:extLst>
                </a:gridCol>
                <a:gridCol w="735420">
                  <a:extLst>
                    <a:ext uri="{9D8B030D-6E8A-4147-A177-3AD203B41FA5}">
                      <a16:colId xmlns:a16="http://schemas.microsoft.com/office/drawing/2014/main" val="20006"/>
                    </a:ext>
                  </a:extLst>
                </a:gridCol>
                <a:gridCol w="2170784">
                  <a:extLst>
                    <a:ext uri="{9D8B030D-6E8A-4147-A177-3AD203B41FA5}">
                      <a16:colId xmlns:a16="http://schemas.microsoft.com/office/drawing/2014/main" val="20007"/>
                    </a:ext>
                  </a:extLst>
                </a:gridCol>
              </a:tblGrid>
              <a:tr h="218101">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t>Target </a:t>
                      </a:r>
                    </a:p>
                  </a:txBody>
                  <a:tcPr marL="36003" marR="36003" marT="0" marB="0" anchor="ctr"/>
                </a:tc>
                <a:tc>
                  <a:txBody>
                    <a:bodyPr/>
                    <a:lstStyle/>
                    <a:p>
                      <a:pPr algn="ctr">
                        <a:lnSpc>
                          <a:spcPct val="107000"/>
                        </a:lnSpc>
                        <a:spcAft>
                          <a:spcPts val="800"/>
                        </a:spcAft>
                      </a:pPr>
                      <a:r>
                        <a:rPr lang="en-GB" sz="1400" dirty="0"/>
                        <a:t>Old %</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4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334639">
                <a:tc>
                  <a:txBody>
                    <a:bodyPr/>
                    <a:lstStyle/>
                    <a:p>
                      <a:pPr algn="ctr" fontAlgn="t"/>
                      <a:r>
                        <a:rPr lang="en-GB" sz="1100" b="0" i="0" u="none" strike="noStrike" dirty="0">
                          <a:solidFill>
                            <a:srgbClr val="000000"/>
                          </a:solidFill>
                          <a:effectLst/>
                          <a:latin typeface="Arial" panose="020B0604020202020204" pitchFamily="34" charset="0"/>
                        </a:rPr>
                        <a:t>950003</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Integrated Sensing and Communication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FS_Sensing</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80%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2"/>
                        </a:rPr>
                        <a:t>SP-220717</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TR sent for approval, target date changed to 09/2023</a:t>
                      </a:r>
                    </a:p>
                  </a:txBody>
                  <a:tcPr marL="9525" marR="9525" marT="9519" marB="0" anchor="ctr"/>
                </a:tc>
                <a:extLst>
                  <a:ext uri="{0D108BD9-81ED-4DB2-BD59-A6C34878D82A}">
                    <a16:rowId xmlns:a16="http://schemas.microsoft.com/office/drawing/2014/main" val="2989293259"/>
                  </a:ext>
                </a:extLst>
              </a:tr>
              <a:tr h="304800">
                <a:tc>
                  <a:txBody>
                    <a:bodyPr/>
                    <a:lstStyle/>
                    <a:p>
                      <a:pPr algn="ctr" fontAlgn="t"/>
                      <a:r>
                        <a:rPr lang="en-GB" sz="1100" b="0" i="0" u="none" strike="noStrike" dirty="0">
                          <a:solidFill>
                            <a:srgbClr val="000000"/>
                          </a:solidFill>
                          <a:effectLst/>
                          <a:latin typeface="Arial" panose="020B0604020202020204" pitchFamily="34" charset="0"/>
                        </a:rPr>
                        <a:t>1000026</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Integrated Sensing and Communication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Sensing</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SP-230507</a:t>
                      </a: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NEW</a:t>
                      </a:r>
                    </a:p>
                  </a:txBody>
                  <a:tcPr marL="9525" marR="9525" marT="9519" marB="0" anchor="ctr"/>
                </a:tc>
                <a:extLst>
                  <a:ext uri="{0D108BD9-81ED-4DB2-BD59-A6C34878D82A}">
                    <a16:rowId xmlns:a16="http://schemas.microsoft.com/office/drawing/2014/main" val="1428486372"/>
                  </a:ext>
                </a:extLst>
              </a:tr>
              <a:tr h="334639">
                <a:tc>
                  <a:txBody>
                    <a:bodyPr/>
                    <a:lstStyle/>
                    <a:p>
                      <a:pPr algn="ctr" fontAlgn="t"/>
                      <a:r>
                        <a:rPr lang="en-GB" sz="1100" b="0" i="0" u="none" strike="noStrike">
                          <a:solidFill>
                            <a:srgbClr val="000000"/>
                          </a:solidFill>
                          <a:effectLst/>
                          <a:latin typeface="Arial" panose="020B0604020202020204" pitchFamily="34" charset="0"/>
                        </a:rPr>
                        <a:t>950004</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Ambient power-enabled Internet of Things </a:t>
                      </a:r>
                    </a:p>
                  </a:txBody>
                  <a:tcPr marL="60960" marR="60960" marT="60960" marB="60960" anchor="ctr"/>
                </a:tc>
                <a:tc>
                  <a:txBody>
                    <a:bodyPr/>
                    <a:lstStyle/>
                    <a:p>
                      <a:pPr algn="ctr" fontAlgn="t"/>
                      <a:r>
                        <a:rPr lang="en-GB" sz="1100" b="0" i="0" u="none" strike="noStrike">
                          <a:solidFill>
                            <a:srgbClr val="000000"/>
                          </a:solidFill>
                          <a:effectLst/>
                          <a:latin typeface="Arial" panose="020B0604020202020204" pitchFamily="34" charset="0"/>
                        </a:rPr>
                        <a:t>FS_AmbientIoT</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03/03/2023</a:t>
                      </a:r>
                    </a:p>
                  </a:txBody>
                  <a:tcPr marL="9525" marR="9525" marT="9525" marB="0" anchor="ctr"/>
                </a:tc>
                <a:tc>
                  <a:txBody>
                    <a:bodyPr/>
                    <a:lstStyle/>
                    <a:p>
                      <a:pPr algn="ctr" fontAlgn="t"/>
                      <a:r>
                        <a:rPr lang="en-GB" sz="1100" b="0" i="0" u="none" strike="noStrike">
                          <a:solidFill>
                            <a:srgbClr val="000000"/>
                          </a:solidFill>
                          <a:effectLst/>
                          <a:latin typeface="Arial" panose="020B0604020202020204" pitchFamily="34" charset="0"/>
                        </a:rPr>
                        <a:t>80%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3"/>
                        </a:rPr>
                        <a:t>SP-220085</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90%</a:t>
                      </a:r>
                    </a:p>
                  </a:txBody>
                  <a:tcPr marL="36003" marR="36003" marT="0"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100" b="0" i="0" u="none" strike="noStrike" dirty="0">
                          <a:solidFill>
                            <a:srgbClr val="FF0000"/>
                          </a:solidFill>
                          <a:effectLst/>
                          <a:latin typeface="Arial" panose="020B0604020202020204" pitchFamily="34" charset="0"/>
                        </a:rPr>
                        <a:t>TR NOT sent for approval,</a:t>
                      </a:r>
                      <a:endParaRPr lang="en-GB" sz="1100" b="0" i="0" u="none" strike="noStrike" dirty="0">
                        <a:solidFill>
                          <a:srgbClr val="FF0000"/>
                        </a:solidFill>
                        <a:effectLst/>
                        <a:latin typeface="Arial" panose="020B0604020202020204" pitchFamily="34" charset="0"/>
                      </a:endParaRPr>
                    </a:p>
                    <a:p>
                      <a:pPr algn="ctr" fontAlgn="ctr"/>
                      <a:r>
                        <a:rPr lang="en-GB" sz="1100" b="0" i="0" u="none" strike="noStrike" dirty="0">
                          <a:solidFill>
                            <a:srgbClr val="FF0000"/>
                          </a:solidFill>
                          <a:effectLst/>
                          <a:latin typeface="Arial" panose="020B0604020202020204" pitchFamily="34" charset="0"/>
                        </a:rPr>
                        <a:t>normative WID not approved yet</a:t>
                      </a:r>
                    </a:p>
                  </a:txBody>
                  <a:tcPr marL="9525" marR="9525" marT="9519" marB="0" anchor="ctr"/>
                </a:tc>
                <a:extLst>
                  <a:ext uri="{0D108BD9-81ED-4DB2-BD59-A6C34878D82A}">
                    <a16:rowId xmlns:a16="http://schemas.microsoft.com/office/drawing/2014/main" val="88478052"/>
                  </a:ext>
                </a:extLst>
              </a:tr>
              <a:tr h="334639">
                <a:tc>
                  <a:txBody>
                    <a:bodyPr/>
                    <a:lstStyle/>
                    <a:p>
                      <a:pPr algn="ctr" fontAlgn="t"/>
                      <a:r>
                        <a:rPr lang="en-GB" sz="1100" b="0" i="0" u="none" strike="noStrike">
                          <a:solidFill>
                            <a:srgbClr val="000000"/>
                          </a:solidFill>
                          <a:effectLst/>
                          <a:latin typeface="Arial" panose="020B0604020202020204" pitchFamily="34" charset="0"/>
                        </a:rPr>
                        <a:t>950005</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Localized Mobile Metaverse Services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FS_Metaverse</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03/03/2023</a:t>
                      </a:r>
                    </a:p>
                  </a:txBody>
                  <a:tcPr marL="9525" marR="9525" marT="9525" marB="0" anchor="ctr"/>
                </a:tc>
                <a:tc>
                  <a:txBody>
                    <a:bodyPr/>
                    <a:lstStyle/>
                    <a:p>
                      <a:pPr algn="ctr" fontAlgn="t"/>
                      <a:r>
                        <a:rPr lang="en-GB" sz="1100" b="0" i="0" u="none" strike="noStrike">
                          <a:solidFill>
                            <a:srgbClr val="000000"/>
                          </a:solidFill>
                          <a:effectLst/>
                          <a:latin typeface="Arial" panose="020B0604020202020204" pitchFamily="34" charset="0"/>
                        </a:rPr>
                        <a:t>75%</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4"/>
                        </a:rPr>
                        <a:t>SP-220353</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TR 22.856 for approval</a:t>
                      </a:r>
                    </a:p>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3013913635"/>
                  </a:ext>
                </a:extLst>
              </a:tr>
              <a:tr h="304800">
                <a:tc>
                  <a:txBody>
                    <a:bodyPr/>
                    <a:lstStyle/>
                    <a:p>
                      <a:pPr algn="ctr" fontAlgn="t"/>
                      <a:r>
                        <a:rPr lang="en-GB" sz="1100" b="0" i="0" u="none" strike="noStrike" dirty="0">
                          <a:solidFill>
                            <a:srgbClr val="000000"/>
                          </a:solidFill>
                          <a:effectLst/>
                          <a:latin typeface="Arial" panose="020B0604020202020204" pitchFamily="34" charset="0"/>
                        </a:rPr>
                        <a:t>1000028</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Localized Mobile Metaverse Services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Metaverse</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SP-230509</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NEW</a:t>
                      </a:r>
                    </a:p>
                  </a:txBody>
                  <a:tcPr marL="9525" marR="9525" marT="9519" marB="0" anchor="ctr"/>
                </a:tc>
                <a:extLst>
                  <a:ext uri="{0D108BD9-81ED-4DB2-BD59-A6C34878D82A}">
                    <a16:rowId xmlns:a16="http://schemas.microsoft.com/office/drawing/2014/main" val="3122388885"/>
                  </a:ext>
                </a:extLst>
              </a:tr>
              <a:tr h="334639">
                <a:tc>
                  <a:txBody>
                    <a:bodyPr/>
                    <a:lstStyle/>
                    <a:p>
                      <a:pPr algn="ctr" fontAlgn="t"/>
                      <a:r>
                        <a:rPr lang="en-GB" sz="1100" b="0" i="0" u="none" strike="noStrike">
                          <a:solidFill>
                            <a:srgbClr val="000000"/>
                          </a:solidFill>
                          <a:effectLst/>
                          <a:latin typeface="Arial" panose="020B0604020202020204" pitchFamily="34" charset="0"/>
                        </a:rPr>
                        <a:t>950006</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Network Sharing Aspects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FS_NetShare</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03/03/2023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80%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5"/>
                        </a:rPr>
                        <a:t>SP-220087</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95%</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TR 22.851 for approval </a:t>
                      </a:r>
                    </a:p>
                    <a:p>
                      <a:pPr algn="ctr" fontAlgn="ctr"/>
                      <a:endParaRPr lang="en-GB" sz="11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470653309"/>
                  </a:ext>
                </a:extLst>
              </a:tr>
              <a:tr h="304800">
                <a:tc>
                  <a:txBody>
                    <a:bodyPr/>
                    <a:lstStyle/>
                    <a:p>
                      <a:pPr algn="ctr" fontAlgn="t"/>
                      <a:r>
                        <a:rPr lang="en-GB" sz="1100" b="0" i="0" u="none" strike="noStrike" dirty="0">
                          <a:solidFill>
                            <a:srgbClr val="000000"/>
                          </a:solidFill>
                          <a:effectLst/>
                          <a:latin typeface="Arial" panose="020B0604020202020204" pitchFamily="34" charset="0"/>
                        </a:rPr>
                        <a:t>1000029</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Network Sharing Aspects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NetShare</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SP-230511</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35%</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3227948534"/>
                  </a:ext>
                </a:extLst>
              </a:tr>
              <a:tr h="334639">
                <a:tc>
                  <a:txBody>
                    <a:bodyPr/>
                    <a:lstStyle/>
                    <a:p>
                      <a:pPr algn="ctr" fontAlgn="t"/>
                      <a:r>
                        <a:rPr lang="en-GB" sz="1100" b="0" i="0" u="none" strike="noStrike">
                          <a:solidFill>
                            <a:srgbClr val="000000"/>
                          </a:solidFill>
                          <a:effectLst/>
                          <a:latin typeface="Arial" panose="020B0604020202020204" pitchFamily="34" charset="0"/>
                        </a:rPr>
                        <a:t>950007</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FRMCS Phase 5</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FS_FRMCS_Ph5</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09/09/2023</a:t>
                      </a:r>
                    </a:p>
                  </a:txBody>
                  <a:tcPr marL="9525" marR="9525" marT="9525" marB="0" anchor="ctr"/>
                </a:tc>
                <a:tc>
                  <a:txBody>
                    <a:bodyPr/>
                    <a:lstStyle/>
                    <a:p>
                      <a:pPr algn="ctr" fontAlgn="t"/>
                      <a:r>
                        <a:rPr lang="en-GB" sz="1100" b="0" i="0" u="none" strike="noStrike">
                          <a:solidFill>
                            <a:srgbClr val="000000"/>
                          </a:solidFill>
                          <a:effectLst/>
                          <a:latin typeface="Arial" panose="020B0604020202020204" pitchFamily="34" charset="0"/>
                        </a:rPr>
                        <a:t>50%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6"/>
                        </a:rPr>
                        <a:t>SP-220437</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80%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 target:: Dec. 2023 </a:t>
                      </a:r>
                    </a:p>
                    <a:p>
                      <a:pPr algn="ctr" fontAlgn="ctr"/>
                      <a:endParaRPr lang="en-GB" sz="11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141520554"/>
                  </a:ext>
                </a:extLst>
              </a:tr>
              <a:tr h="304800">
                <a:tc>
                  <a:txBody>
                    <a:bodyPr/>
                    <a:lstStyle/>
                    <a:p>
                      <a:pPr algn="ctr" fontAlgn="t"/>
                      <a:r>
                        <a:rPr lang="en-GB" sz="1100" b="0" i="0" u="none" strike="noStrike" dirty="0">
                          <a:solidFill>
                            <a:srgbClr val="000000"/>
                          </a:solidFill>
                          <a:effectLst/>
                          <a:latin typeface="Arial" panose="020B0604020202020204" pitchFamily="34" charset="0"/>
                        </a:rPr>
                        <a:t>1000031</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FRMCS Phase 5</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FRMCS_Ph5</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SP-230512</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1076582930"/>
                  </a:ext>
                </a:extLst>
              </a:tr>
              <a:tr h="304800">
                <a:tc>
                  <a:txBody>
                    <a:bodyPr/>
                    <a:lstStyle/>
                    <a:p>
                      <a:pPr algn="ctr" fontAlgn="t"/>
                      <a:r>
                        <a:rPr lang="en-GB" sz="1100" b="0" i="0" u="none" strike="noStrike">
                          <a:solidFill>
                            <a:srgbClr val="000000"/>
                          </a:solidFill>
                          <a:effectLst/>
                          <a:latin typeface="Arial" panose="020B0604020202020204" pitchFamily="34" charset="0"/>
                        </a:rPr>
                        <a:t>950008</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AI/ML Model Transfer Phase2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FS_AIML_MT_Ph2</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75%</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7"/>
                        </a:rPr>
                        <a:t>SP-220439</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95%</a:t>
                      </a:r>
                    </a:p>
                  </a:txBody>
                  <a:tcPr marL="36003" marR="36003" marT="0" marB="0" anchor="ctr"/>
                </a:tc>
                <a:tc>
                  <a:txBody>
                    <a:bodyPr/>
                    <a:lstStyle/>
                    <a:p>
                      <a:pPr algn="ctr" fontAlgn="ctr"/>
                      <a:r>
                        <a:rPr lang="en-US" altLang="zh-CN" sz="1100" b="0" i="0" u="none" strike="noStrike" kern="1200" dirty="0">
                          <a:solidFill>
                            <a:srgbClr val="FF0000"/>
                          </a:solidFill>
                          <a:effectLst/>
                          <a:latin typeface="Arial" panose="020B0604020202020204" pitchFamily="34" charset="0"/>
                          <a:ea typeface="+mn-ea"/>
                          <a:cs typeface="+mn-cs"/>
                        </a:rPr>
                        <a:t>TR 22.876 for approval</a:t>
                      </a:r>
                      <a:endParaRPr lang="en-GB" sz="11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6651586"/>
                  </a:ext>
                </a:extLst>
              </a:tr>
              <a:tr h="304800">
                <a:tc>
                  <a:txBody>
                    <a:bodyPr/>
                    <a:lstStyle/>
                    <a:p>
                      <a:pPr algn="ctr" fontAlgn="t"/>
                      <a:r>
                        <a:rPr lang="en-GB" sz="1100" b="0" i="0" u="none" strike="noStrike" dirty="0">
                          <a:solidFill>
                            <a:srgbClr val="000000"/>
                          </a:solidFill>
                          <a:effectLst/>
                          <a:latin typeface="Arial" panose="020B0604020202020204" pitchFamily="34" charset="0"/>
                        </a:rPr>
                        <a:t>1000030</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AI/ML Model Transfer Phase2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AIML_MT_Ph2</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SP-230514</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2295662443"/>
                  </a:ext>
                </a:extLst>
              </a:tr>
              <a:tr h="304800">
                <a:tc>
                  <a:txBody>
                    <a:bodyPr/>
                    <a:lstStyle/>
                    <a:p>
                      <a:pPr algn="ctr" fontAlgn="t"/>
                      <a:r>
                        <a:rPr lang="en-GB" sz="1100" b="0" i="0" u="none" strike="noStrike">
                          <a:solidFill>
                            <a:srgbClr val="000000"/>
                          </a:solidFill>
                          <a:effectLst/>
                          <a:latin typeface="Arial" panose="020B0604020202020204" pitchFamily="34" charset="0"/>
                        </a:rPr>
                        <a:t>960016</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satellite access - Phase 3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FS_5GSAT_Ph3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a:solidFill>
                            <a:srgbClr val="000000"/>
                          </a:solidFill>
                          <a:effectLst/>
                          <a:latin typeface="Arial" panose="020B0604020202020204" pitchFamily="34" charset="0"/>
                        </a:rPr>
                        <a:t>80%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8"/>
                        </a:rPr>
                        <a:t>SP-220679</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90%</a:t>
                      </a:r>
                    </a:p>
                  </a:txBody>
                  <a:tcPr marL="36003" marR="36003" marT="0" marB="0" anchor="ctr"/>
                </a:tc>
                <a:tc>
                  <a:txBody>
                    <a:bodyPr/>
                    <a:lstStyle/>
                    <a:p>
                      <a:pPr algn="ctr" fontAlgn="ctr"/>
                      <a:r>
                        <a:rPr lang="en-US" altLang="en-US" sz="1100" b="0" i="0" u="none" strike="noStrike" kern="1200" dirty="0">
                          <a:solidFill>
                            <a:srgbClr val="FF0000"/>
                          </a:solidFill>
                          <a:effectLst/>
                          <a:latin typeface="Arial" panose="020B0604020202020204" pitchFamily="34" charset="0"/>
                          <a:ea typeface="+mn-ea"/>
                          <a:cs typeface="+mn-cs"/>
                        </a:rPr>
                        <a:t>TR 22.865 for approval </a:t>
                      </a:r>
                      <a:endParaRPr lang="en-GB" sz="11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953066893"/>
                  </a:ext>
                </a:extLst>
              </a:tr>
              <a:tr h="304800">
                <a:tc>
                  <a:txBody>
                    <a:bodyPr/>
                    <a:lstStyle/>
                    <a:p>
                      <a:pPr algn="ctr" fontAlgn="t"/>
                      <a:r>
                        <a:rPr lang="en-GB" sz="1100" b="0" i="0" u="none" strike="noStrike" dirty="0">
                          <a:solidFill>
                            <a:srgbClr val="000000"/>
                          </a:solidFill>
                          <a:effectLst/>
                          <a:latin typeface="Arial" panose="020B0604020202020204" pitchFamily="34" charset="0"/>
                        </a:rPr>
                        <a:t>1000024</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Satellite access - Phase 3</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5GSAT_Ph3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SP-230516</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3713447174"/>
                  </a:ext>
                </a:extLst>
              </a:tr>
              <a:tr h="304800">
                <a:tc>
                  <a:txBody>
                    <a:bodyPr/>
                    <a:lstStyle/>
                    <a:p>
                      <a:pPr algn="ctr" fontAlgn="t"/>
                      <a:r>
                        <a:rPr lang="en-GB" sz="1100" b="0" i="0" u="none" strike="noStrike">
                          <a:solidFill>
                            <a:srgbClr val="000000"/>
                          </a:solidFill>
                          <a:effectLst/>
                          <a:latin typeface="Arial" panose="020B0604020202020204" pitchFamily="34" charset="0"/>
                        </a:rPr>
                        <a:t>960017</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UAV Phase 3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FS_UAV_Ph3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a:solidFill>
                            <a:srgbClr val="000000"/>
                          </a:solidFill>
                          <a:effectLst/>
                          <a:latin typeface="Arial" panose="020B0604020202020204" pitchFamily="34" charset="0"/>
                        </a:rPr>
                        <a:t>65%</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9"/>
                        </a:rPr>
                        <a:t>SP-220954</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95%</a:t>
                      </a:r>
                    </a:p>
                  </a:txBody>
                  <a:tcPr marL="36003" marR="36003" marT="0" marB="0" anchor="ctr"/>
                </a:tc>
                <a:tc>
                  <a:txBody>
                    <a:bodyPr/>
                    <a:lstStyle/>
                    <a:p>
                      <a:pPr algn="ctr" fontAlgn="ctr"/>
                      <a:r>
                        <a:rPr lang="en-US" altLang="en-US" sz="1100" b="0" i="0" u="none" strike="noStrike" kern="1200" dirty="0">
                          <a:solidFill>
                            <a:srgbClr val="FF0000"/>
                          </a:solidFill>
                          <a:effectLst/>
                          <a:latin typeface="Arial" panose="020B0604020202020204" pitchFamily="34" charset="0"/>
                          <a:ea typeface="+mn-ea"/>
                          <a:cs typeface="+mn-cs"/>
                        </a:rPr>
                        <a:t>TR 22.843 for approval </a:t>
                      </a:r>
                      <a:endParaRPr lang="en-GB" sz="11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4039208724"/>
                  </a:ext>
                </a:extLst>
              </a:tr>
              <a:tr h="304800">
                <a:tc>
                  <a:txBody>
                    <a:bodyPr/>
                    <a:lstStyle/>
                    <a:p>
                      <a:pPr algn="ctr" fontAlgn="t"/>
                      <a:r>
                        <a:rPr lang="en-GB" sz="1100" b="0" i="0" u="none" strike="noStrike" dirty="0">
                          <a:solidFill>
                            <a:srgbClr val="000000"/>
                          </a:solidFill>
                          <a:effectLst/>
                          <a:latin typeface="Arial" panose="020B0604020202020204" pitchFamily="34" charset="0"/>
                        </a:rPr>
                        <a:t>1000032</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UAV Phase 3</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UAV_Ph3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SP-230518</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2695237374"/>
                  </a:ext>
                </a:extLst>
              </a:tr>
              <a:tr h="487680">
                <a:tc>
                  <a:txBody>
                    <a:bodyPr/>
                    <a:lstStyle/>
                    <a:p>
                      <a:pPr algn="ctr" fontAlgn="t"/>
                      <a:r>
                        <a:rPr lang="en-GB" sz="1100" b="0" i="0" u="none" strike="noStrike">
                          <a:solidFill>
                            <a:srgbClr val="000000"/>
                          </a:solidFill>
                          <a:effectLst/>
                          <a:latin typeface="Arial" panose="020B0604020202020204" pitchFamily="34" charset="0"/>
                        </a:rPr>
                        <a:t>960018</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Upper layer traffic steering, switching and split over dual 3GPP access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FS_DualSteer</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75%</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10"/>
                        </a:rPr>
                        <a:t>SP-220445</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Normative WID not approved yet</a:t>
                      </a:r>
                    </a:p>
                  </a:txBody>
                  <a:tcPr marL="9525" marR="9525" marT="9519" marB="0" anchor="ctr"/>
                </a:tc>
                <a:extLst>
                  <a:ext uri="{0D108BD9-81ED-4DB2-BD59-A6C34878D82A}">
                    <a16:rowId xmlns:a16="http://schemas.microsoft.com/office/drawing/2014/main" val="2378584249"/>
                  </a:ext>
                </a:extLst>
              </a:tr>
            </a:tbl>
          </a:graphicData>
        </a:graphic>
      </p:graphicFrame>
      <p:sp>
        <p:nvSpPr>
          <p:cNvPr id="6" name="TextBox 5">
            <a:extLst>
              <a:ext uri="{FF2B5EF4-FFF2-40B4-BE49-F238E27FC236}">
                <a16:creationId xmlns:a16="http://schemas.microsoft.com/office/drawing/2014/main" id="{6C2EB858-05B9-48D3-B8A2-482E7A8A8E0F}"/>
              </a:ext>
            </a:extLst>
          </p:cNvPr>
          <p:cNvSpPr txBox="1"/>
          <p:nvPr/>
        </p:nvSpPr>
        <p:spPr>
          <a:xfrm>
            <a:off x="147310" y="435046"/>
            <a:ext cx="6506589" cy="769441"/>
          </a:xfrm>
          <a:prstGeom prst="rect">
            <a:avLst/>
          </a:prstGeom>
          <a:noFill/>
        </p:spPr>
        <p:txBody>
          <a:bodyPr wrap="none" rtlCol="0">
            <a:spAutoFit/>
          </a:bodyPr>
          <a:lstStyle/>
          <a:p>
            <a:r>
              <a:rPr lang="en-GB" sz="4400" b="1" dirty="0">
                <a:solidFill>
                  <a:srgbClr val="FF0000"/>
                </a:solidFill>
              </a:rPr>
              <a:t>SA1 Work Plan Rel-19 (1/3)</a:t>
            </a:r>
          </a:p>
        </p:txBody>
      </p:sp>
    </p:spTree>
    <p:extLst>
      <p:ext uri="{BB962C8B-B14F-4D97-AF65-F5344CB8AC3E}">
        <p14:creationId xmlns:p14="http://schemas.microsoft.com/office/powerpoint/2010/main" val="4109384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2828498011"/>
              </p:ext>
            </p:extLst>
          </p:nvPr>
        </p:nvGraphicFramePr>
        <p:xfrm>
          <a:off x="248593" y="1323621"/>
          <a:ext cx="11533304" cy="4532120"/>
        </p:xfrm>
        <a:graphic>
          <a:graphicData uri="http://schemas.openxmlformats.org/drawingml/2006/table">
            <a:tbl>
              <a:tblPr firstRow="1" firstCol="1" bandRow="1">
                <a:tableStyleId>{F5AB1C69-6EDB-4FF4-983F-18BD219EF322}</a:tableStyleId>
              </a:tblPr>
              <a:tblGrid>
                <a:gridCol w="724821">
                  <a:extLst>
                    <a:ext uri="{9D8B030D-6E8A-4147-A177-3AD203B41FA5}">
                      <a16:colId xmlns:a16="http://schemas.microsoft.com/office/drawing/2014/main" val="20000"/>
                    </a:ext>
                  </a:extLst>
                </a:gridCol>
                <a:gridCol w="4360073">
                  <a:extLst>
                    <a:ext uri="{9D8B030D-6E8A-4147-A177-3AD203B41FA5}">
                      <a16:colId xmlns:a16="http://schemas.microsoft.com/office/drawing/2014/main" val="20001"/>
                    </a:ext>
                  </a:extLst>
                </a:gridCol>
                <a:gridCol w="1252807">
                  <a:extLst>
                    <a:ext uri="{9D8B030D-6E8A-4147-A177-3AD203B41FA5}">
                      <a16:colId xmlns:a16="http://schemas.microsoft.com/office/drawing/2014/main" val="20002"/>
                    </a:ext>
                  </a:extLst>
                </a:gridCol>
                <a:gridCol w="923008">
                  <a:extLst>
                    <a:ext uri="{9D8B030D-6E8A-4147-A177-3AD203B41FA5}">
                      <a16:colId xmlns:a16="http://schemas.microsoft.com/office/drawing/2014/main" val="20003"/>
                    </a:ext>
                  </a:extLst>
                </a:gridCol>
                <a:gridCol w="630971">
                  <a:extLst>
                    <a:ext uri="{9D8B030D-6E8A-4147-A177-3AD203B41FA5}">
                      <a16:colId xmlns:a16="http://schemas.microsoft.com/office/drawing/2014/main" val="20004"/>
                    </a:ext>
                  </a:extLst>
                </a:gridCol>
                <a:gridCol w="735420">
                  <a:extLst>
                    <a:ext uri="{9D8B030D-6E8A-4147-A177-3AD203B41FA5}">
                      <a16:colId xmlns:a16="http://schemas.microsoft.com/office/drawing/2014/main" val="20005"/>
                    </a:ext>
                  </a:extLst>
                </a:gridCol>
                <a:gridCol w="735420">
                  <a:extLst>
                    <a:ext uri="{9D8B030D-6E8A-4147-A177-3AD203B41FA5}">
                      <a16:colId xmlns:a16="http://schemas.microsoft.com/office/drawing/2014/main" val="20006"/>
                    </a:ext>
                  </a:extLst>
                </a:gridCol>
                <a:gridCol w="2170784">
                  <a:extLst>
                    <a:ext uri="{9D8B030D-6E8A-4147-A177-3AD203B41FA5}">
                      <a16:colId xmlns:a16="http://schemas.microsoft.com/office/drawing/2014/main" val="20007"/>
                    </a:ext>
                  </a:extLst>
                </a:gridCol>
              </a:tblGrid>
              <a:tr h="266825">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t>Target </a:t>
                      </a:r>
                    </a:p>
                  </a:txBody>
                  <a:tcPr marL="36003" marR="36003" marT="0" marB="0" anchor="ctr"/>
                </a:tc>
                <a:tc>
                  <a:txBody>
                    <a:bodyPr/>
                    <a:lstStyle/>
                    <a:p>
                      <a:pPr algn="ctr">
                        <a:lnSpc>
                          <a:spcPct val="107000"/>
                        </a:lnSpc>
                        <a:spcAft>
                          <a:spcPts val="800"/>
                        </a:spcAft>
                      </a:pPr>
                      <a:r>
                        <a:rPr lang="en-GB" sz="1400" dirty="0"/>
                        <a:t>Old %</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4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304800">
                <a:tc>
                  <a:txBody>
                    <a:bodyPr/>
                    <a:lstStyle/>
                    <a:p>
                      <a:pPr algn="ctr" fontAlgn="t"/>
                      <a:r>
                        <a:rPr lang="en-GB" sz="1100" b="0" i="0" u="none" strike="noStrike" dirty="0">
                          <a:solidFill>
                            <a:srgbClr val="000000"/>
                          </a:solidFill>
                          <a:effectLst/>
                          <a:latin typeface="Arial" panose="020B0604020202020204" pitchFamily="34" charset="0"/>
                        </a:rPr>
                        <a:t>960019</a:t>
                      </a:r>
                    </a:p>
                  </a:txBody>
                  <a:tcPr marL="9525" marR="9525" marT="9525" marB="0" anchor="ctr"/>
                </a:tc>
                <a:tc>
                  <a:txBody>
                    <a:bodyPr/>
                    <a:lstStyle/>
                    <a:p>
                      <a:pPr algn="l" fontAlgn="t"/>
                      <a:r>
                        <a:rPr lang="en-GB" sz="1200" b="1" i="0" u="none" strike="noStrike" kern="1200" dirty="0">
                          <a:solidFill>
                            <a:srgbClr val="0000FF"/>
                          </a:solidFill>
                          <a:effectLst/>
                          <a:latin typeface="Arial" panose="020B0604020202020204" pitchFamily="34" charset="0"/>
                          <a:ea typeface="+mn-ea"/>
                          <a:cs typeface="+mn-cs"/>
                        </a:rPr>
                        <a:t>Study on Energy Efficiency as service criteria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FS_EnergyServ</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a:solidFill>
                            <a:srgbClr val="000000"/>
                          </a:solidFill>
                          <a:effectLst/>
                          <a:latin typeface="Arial" panose="020B0604020202020204" pitchFamily="34" charset="0"/>
                        </a:rPr>
                        <a:t>70%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2"/>
                        </a:rPr>
                        <a:t>SP-230235</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90%</a:t>
                      </a:r>
                    </a:p>
                  </a:txBody>
                  <a:tcPr marL="36003" marR="36003" marT="0" marB="0" anchor="ctr"/>
                </a:tc>
                <a:tc>
                  <a:txBody>
                    <a:bodyPr/>
                    <a:lstStyle/>
                    <a:p>
                      <a:pPr algn="ctr" fontAlgn="ctr"/>
                      <a:r>
                        <a:rPr lang="en-US" altLang="en-US" sz="1100" b="0" i="0" u="none" strike="noStrike" kern="1200" dirty="0">
                          <a:solidFill>
                            <a:srgbClr val="FF0000"/>
                          </a:solidFill>
                          <a:effectLst/>
                          <a:latin typeface="Arial" panose="020B0604020202020204" pitchFamily="34" charset="0"/>
                          <a:ea typeface="+mn-ea"/>
                          <a:cs typeface="+mn-cs"/>
                        </a:rPr>
                        <a:t>TR 22.882 for approval </a:t>
                      </a:r>
                      <a:endParaRPr lang="en-GB" sz="11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2227626"/>
                  </a:ext>
                </a:extLst>
              </a:tr>
              <a:tr h="304800">
                <a:tc>
                  <a:txBody>
                    <a:bodyPr/>
                    <a:lstStyle/>
                    <a:p>
                      <a:pPr algn="ctr" fontAlgn="t"/>
                      <a:r>
                        <a:rPr lang="en-GB" sz="1100" b="0" i="0" u="none" strike="noStrike" dirty="0">
                          <a:solidFill>
                            <a:srgbClr val="000000"/>
                          </a:solidFill>
                          <a:effectLst/>
                          <a:latin typeface="Arial" panose="020B0604020202020204" pitchFamily="34" charset="0"/>
                        </a:rPr>
                        <a:t>1000033</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Energy Efficiency as service criteria</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EnergyServ</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SP-230520</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0%</a:t>
                      </a:r>
                    </a:p>
                  </a:txBody>
                  <a:tcPr marL="36003" marR="36003" marT="0" marB="0" anchor="ctr"/>
                </a:tc>
                <a:tc>
                  <a:txBody>
                    <a:bodyPr/>
                    <a:lstStyle/>
                    <a:p>
                      <a:pPr algn="ctr" fontAlgn="ctr"/>
                      <a:r>
                        <a:rPr lang="en-GB" sz="11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1020087295"/>
                  </a:ext>
                </a:extLst>
              </a:tr>
              <a:tr h="487680">
                <a:tc>
                  <a:txBody>
                    <a:bodyPr/>
                    <a:lstStyle/>
                    <a:p>
                      <a:pPr algn="ctr" fontAlgn="t"/>
                      <a:r>
                        <a:rPr lang="en-GB" sz="1200" b="0" i="0" u="none" strike="noStrike" dirty="0">
                          <a:solidFill>
                            <a:srgbClr val="000000"/>
                          </a:solidFill>
                          <a:effectLst/>
                          <a:latin typeface="Arial" panose="020B0604020202020204" pitchFamily="34" charset="0"/>
                        </a:rPr>
                        <a:t>960020</a:t>
                      </a:r>
                    </a:p>
                  </a:txBody>
                  <a:tcPr marL="60960" marR="60960" marT="60960" marB="6096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Network of Service Robots with Ambient Intelligence </a:t>
                      </a:r>
                    </a:p>
                  </a:txBody>
                  <a:tcPr marL="60960" marR="60960" marT="60960" marB="6096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FS_SOBOT</a:t>
                      </a:r>
                    </a:p>
                  </a:txBody>
                  <a:tcPr marL="12700" marR="12700" marT="12700"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09/09/2023</a:t>
                      </a:r>
                    </a:p>
                  </a:txBody>
                  <a:tcPr marL="12700" marR="12700" marT="12700"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70%</a:t>
                      </a:r>
                    </a:p>
                  </a:txBody>
                  <a:tcPr marL="12700" marR="12700" marT="12700" marB="0" anchor="ctr"/>
                </a:tc>
                <a:tc>
                  <a:txBody>
                    <a:bodyPr/>
                    <a:lstStyle/>
                    <a:p>
                      <a:pPr algn="ctr" fontAlgn="t"/>
                      <a:r>
                        <a:rPr lang="en-GB" sz="1200" b="0" i="0" u="none"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SP-220447</a:t>
                      </a:r>
                      <a:endParaRPr lang="en-GB" sz="1200" b="0" i="0" u="none" strike="noStrike" kern="1200" dirty="0">
                        <a:solidFill>
                          <a:srgbClr val="0563C1"/>
                        </a:solidFill>
                        <a:effectLst/>
                        <a:latin typeface="Calibri" panose="020F0502020204030204" pitchFamily="34" charset="0"/>
                        <a:ea typeface="+mn-ea"/>
                        <a:cs typeface="+mn-cs"/>
                      </a:endParaRPr>
                    </a:p>
                  </a:txBody>
                  <a:tcPr marL="12700" marR="12700" marT="12700" marB="0" anchor="ctr"/>
                </a:tc>
                <a:tc>
                  <a:txBody>
                    <a:bodyPr/>
                    <a:lstStyle/>
                    <a:p>
                      <a:pPr algn="ctr">
                        <a:lnSpc>
                          <a:spcPct val="107000"/>
                        </a:lnSpc>
                        <a:spcAft>
                          <a:spcPts val="800"/>
                        </a:spcAft>
                      </a:pPr>
                      <a:r>
                        <a:rPr lang="en-GB" sz="1100" kern="1200" dirty="0">
                          <a:solidFill>
                            <a:srgbClr val="FF0000"/>
                          </a:solidFill>
                          <a:latin typeface="+mn-lt"/>
                          <a:ea typeface="+mn-ea"/>
                          <a:cs typeface="+mn-cs"/>
                        </a:rPr>
                        <a:t>80%</a:t>
                      </a:r>
                    </a:p>
                  </a:txBody>
                  <a:tcPr marL="48003" marR="48003" marT="0" marB="0" anchor="ctr"/>
                </a:tc>
                <a:tc>
                  <a:txBody>
                    <a:bodyPr/>
                    <a:lstStyle/>
                    <a:p>
                      <a:pPr algn="ctr" fontAlgn="ctr"/>
                      <a:endParaRPr lang="en-GB" sz="900" b="0" i="0" u="none" strike="noStrike" dirty="0">
                        <a:solidFill>
                          <a:srgbClr val="FF0000"/>
                        </a:solidFill>
                        <a:effectLst/>
                        <a:latin typeface="Arial" panose="020B0604020202020204" pitchFamily="34" charset="0"/>
                      </a:endParaRPr>
                    </a:p>
                  </a:txBody>
                  <a:tcPr marL="12700" marR="12700" marT="12692" marB="0" anchor="ctr"/>
                </a:tc>
                <a:extLst>
                  <a:ext uri="{0D108BD9-81ED-4DB2-BD59-A6C34878D82A}">
                    <a16:rowId xmlns:a16="http://schemas.microsoft.com/office/drawing/2014/main" val="3297666729"/>
                  </a:ext>
                </a:extLst>
              </a:tr>
              <a:tr h="304800">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990053</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Interconnect of SNPN </a:t>
                      </a:r>
                    </a:p>
                  </a:txBody>
                  <a:tcPr marL="60960" marR="60960" marT="60960" marB="60960" anchor="ctr"/>
                </a:tc>
                <a:tc>
                  <a:txBody>
                    <a:bodyPr/>
                    <a:lstStyle/>
                    <a:p>
                      <a:pPr algn="ctr" fontAlgn="t"/>
                      <a:r>
                        <a:rPr lang="en-GB" sz="1100" b="0" i="0" u="none" strike="noStrike" dirty="0">
                          <a:solidFill>
                            <a:srgbClr val="000000"/>
                          </a:solidFill>
                          <a:effectLst/>
                          <a:latin typeface="Arial" panose="020B0604020202020204" pitchFamily="34" charset="0"/>
                        </a:rPr>
                        <a:t>FS_ISN</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4"/>
                        </a:rPr>
                        <a:t>SP-230236</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30%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Study ongoing</a:t>
                      </a:r>
                    </a:p>
                  </a:txBody>
                  <a:tcPr marL="9525" marR="9525" marT="9519" marB="0" anchor="ctr"/>
                </a:tc>
                <a:extLst>
                  <a:ext uri="{0D108BD9-81ED-4DB2-BD59-A6C34878D82A}">
                    <a16:rowId xmlns:a16="http://schemas.microsoft.com/office/drawing/2014/main" val="3515940569"/>
                  </a:ext>
                </a:extLst>
              </a:tr>
              <a:tr h="304800">
                <a:tc>
                  <a:txBody>
                    <a:bodyPr/>
                    <a:lstStyle/>
                    <a:p>
                      <a:pPr algn="ctr" fontAlgn="t"/>
                      <a:r>
                        <a:rPr lang="en-GB" sz="1100" b="0" i="0" u="none" strike="noStrike" kern="1200">
                          <a:solidFill>
                            <a:srgbClr val="000000"/>
                          </a:solidFill>
                          <a:effectLst/>
                          <a:latin typeface="Arial" panose="020B0604020202020204" pitchFamily="34" charset="0"/>
                          <a:ea typeface="+mn-ea"/>
                          <a:cs typeface="+mn-cs"/>
                        </a:rPr>
                        <a:t>990052</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Supporting UE Mobility for XR Services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XRMobility</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50%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5"/>
                        </a:rPr>
                        <a:t>SP-230233</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rgbClr val="FF0000"/>
                          </a:solidFill>
                        </a:rPr>
                        <a:t>50%</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1826692069"/>
                  </a:ext>
                </a:extLst>
              </a:tr>
              <a:tr h="304800">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990049</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PS Data Off for IMS Data Channel Service </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IMSDCDataOff</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03/03/2023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a:t>
                      </a:r>
                    </a:p>
                  </a:txBody>
                  <a:tcPr marL="9525" marR="9525" marT="9525" marB="0" anchor="ctr"/>
                </a:tc>
                <a:tc>
                  <a:txBody>
                    <a:bodyPr/>
                    <a:lstStyle/>
                    <a:p>
                      <a:pPr algn="ctr" fontAlgn="t"/>
                      <a:r>
                        <a:rPr lang="en-GB" sz="1200" b="0" i="0" u="sng" strike="noStrike" dirty="0">
                          <a:solidFill>
                            <a:srgbClr val="0563C1"/>
                          </a:solidFill>
                          <a:effectLst/>
                          <a:latin typeface="Calibri" panose="020F0502020204030204" pitchFamily="34" charset="0"/>
                          <a:hlinkClick r:id="rId6"/>
                        </a:rPr>
                        <a:t>SP-230227</a:t>
                      </a:r>
                      <a:endParaRPr lang="en-GB" sz="12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endParaRPr lang="en-GB" sz="1100" dirty="0">
                        <a:solidFill>
                          <a:srgbClr val="FF0000"/>
                        </a:solidFill>
                      </a:endParaRP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1533142189"/>
                  </a:ext>
                </a:extLst>
              </a:tr>
              <a:tr h="304800">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1000025</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UE-to-UE Multi Hop Relay</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UEMHopRelay</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l" fontAlgn="t"/>
                      <a:r>
                        <a:rPr lang="en-GB" sz="1200" b="0" i="0" u="none" strike="noStrike" kern="1200" dirty="0">
                          <a:solidFill>
                            <a:srgbClr val="0563C1"/>
                          </a:solidFill>
                          <a:effectLst/>
                          <a:latin typeface="Calibri" panose="020F0502020204030204" pitchFamily="34" charset="0"/>
                          <a:ea typeface="+mn-ea"/>
                          <a:cs typeface="+mn-cs"/>
                        </a:rPr>
                        <a:t>SP-230521</a:t>
                      </a:r>
                    </a:p>
                  </a:txBody>
                  <a:tcPr marL="0" marR="0" marT="0" marB="0"/>
                </a:tc>
                <a:tc>
                  <a:txBody>
                    <a:bodyPr/>
                    <a:lstStyle/>
                    <a:p>
                      <a:pPr algn="ctr">
                        <a:lnSpc>
                          <a:spcPct val="107000"/>
                        </a:lnSpc>
                        <a:spcAft>
                          <a:spcPts val="800"/>
                        </a:spcAft>
                      </a:pPr>
                      <a:r>
                        <a:rPr lang="en-GB" sz="1100" dirty="0">
                          <a:solidFill>
                            <a:srgbClr val="FF0000"/>
                          </a:solidFill>
                        </a:rPr>
                        <a:t>100%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New “Mini WID”</a:t>
                      </a:r>
                    </a:p>
                  </a:txBody>
                  <a:tcPr marL="9525" marR="9525" marT="9519" marB="0" anchor="ctr"/>
                </a:tc>
                <a:extLst>
                  <a:ext uri="{0D108BD9-81ED-4DB2-BD59-A6C34878D82A}">
                    <a16:rowId xmlns:a16="http://schemas.microsoft.com/office/drawing/2014/main" val="4065006618"/>
                  </a:ext>
                </a:extLst>
              </a:tr>
              <a:tr h="304800">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1000027</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Preventing Excessive Data Exposure within an NPN</a:t>
                      </a:r>
                    </a:p>
                  </a:txBody>
                  <a:tcPr marL="60960" marR="60960" marT="60960" marB="60960" anchor="ctr"/>
                </a:tc>
                <a:tc>
                  <a:txBody>
                    <a:bodyPr/>
                    <a:lstStyle/>
                    <a:p>
                      <a:pPr algn="ctr" fontAlgn="t"/>
                      <a:r>
                        <a:rPr lang="en-GB" sz="1100" b="0" i="0" u="none" strike="noStrike" dirty="0" err="1">
                          <a:solidFill>
                            <a:srgbClr val="000000"/>
                          </a:solidFill>
                          <a:effectLst/>
                          <a:latin typeface="Arial" panose="020B0604020202020204" pitchFamily="34" charset="0"/>
                        </a:rPr>
                        <a:t>SecNPN</a:t>
                      </a:r>
                      <a:endParaRPr lang="en-GB" sz="11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1200" b="0" i="0" u="none" strike="noStrike" dirty="0">
                          <a:solidFill>
                            <a:srgbClr val="0563C1"/>
                          </a:solidFill>
                          <a:effectLst/>
                          <a:latin typeface="Calibri" panose="020F0502020204030204" pitchFamily="34" charset="0"/>
                        </a:rPr>
                        <a:t>SP-230523</a:t>
                      </a:r>
                    </a:p>
                  </a:txBody>
                  <a:tcPr marL="9525" marR="9525" marT="9525" marB="0" anchor="ctr"/>
                </a:tc>
                <a:tc>
                  <a:txBody>
                    <a:bodyPr/>
                    <a:lstStyle/>
                    <a:p>
                      <a:pPr algn="ctr">
                        <a:lnSpc>
                          <a:spcPct val="107000"/>
                        </a:lnSpc>
                        <a:spcAft>
                          <a:spcPts val="800"/>
                        </a:spcAft>
                      </a:pPr>
                      <a:r>
                        <a:rPr lang="en-GB" sz="1100" dirty="0">
                          <a:solidFill>
                            <a:srgbClr val="FF0000"/>
                          </a:solidFill>
                        </a:rPr>
                        <a:t>100%</a:t>
                      </a:r>
                    </a:p>
                  </a:txBody>
                  <a:tcPr marL="36003" marR="36003" marT="0" marB="0" anchor="ctr"/>
                </a:tc>
                <a:tc>
                  <a:txBody>
                    <a:bodyPr/>
                    <a:lstStyle/>
                    <a:p>
                      <a:pPr algn="ctr" fontAlgn="ctr"/>
                      <a:r>
                        <a:rPr lang="en-GB" sz="1100" b="0" i="0" u="none" strike="noStrike" dirty="0">
                          <a:solidFill>
                            <a:srgbClr val="FF0000"/>
                          </a:solidFill>
                          <a:effectLst/>
                          <a:latin typeface="Arial" panose="020B0604020202020204" pitchFamily="34" charset="0"/>
                        </a:rPr>
                        <a:t>New “Mini WID”</a:t>
                      </a:r>
                    </a:p>
                  </a:txBody>
                  <a:tcPr marL="9525" marR="9525" marT="9519" marB="0" anchor="ctr"/>
                </a:tc>
                <a:extLst>
                  <a:ext uri="{0D108BD9-81ED-4DB2-BD59-A6C34878D82A}">
                    <a16:rowId xmlns:a16="http://schemas.microsoft.com/office/drawing/2014/main" val="3241138519"/>
                  </a:ext>
                </a:extLst>
              </a:tr>
              <a:tr h="304800">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960015</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roaming value added services </a:t>
                      </a:r>
                    </a:p>
                  </a:txBody>
                  <a:tcPr marL="60960" marR="60960" marT="60960" marB="6096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FS_RVAS</a:t>
                      </a: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12/12/2022</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a:solidFill>
                            <a:srgbClr val="0563C1"/>
                          </a:solidFill>
                          <a:effectLst/>
                          <a:latin typeface="Calibri" panose="020F0502020204030204" pitchFamily="34" charset="0"/>
                          <a:hlinkClick r:id="rId7"/>
                        </a:rPr>
                        <a:t>SP-220442</a:t>
                      </a:r>
                      <a:endParaRPr lang="en-GB" sz="1100" b="0" i="0" u="sng" strike="noStrike">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chemeClr val="tx1"/>
                          </a:solidFill>
                        </a:rPr>
                        <a:t>-</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055143"/>
                  </a:ext>
                </a:extLst>
              </a:tr>
              <a:tr h="344805">
                <a:tc>
                  <a:txBody>
                    <a:bodyPr/>
                    <a:lstStyle/>
                    <a:p>
                      <a:pPr algn="ctr" fontAlgn="t"/>
                      <a:r>
                        <a:rPr lang="en-GB" sz="1100" b="0" i="0" u="none" strike="noStrike" kern="1200">
                          <a:solidFill>
                            <a:srgbClr val="000000"/>
                          </a:solidFill>
                          <a:effectLst/>
                          <a:latin typeface="Arial" panose="020B0604020202020204" pitchFamily="34" charset="0"/>
                          <a:ea typeface="+mn-ea"/>
                          <a:cs typeface="+mn-cs"/>
                        </a:rPr>
                        <a:t>990051</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Roaming Value-Added Services </a:t>
                      </a:r>
                    </a:p>
                  </a:txBody>
                  <a:tcPr marL="60960" marR="60960" marT="60960" marB="6096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RVAS</a:t>
                      </a: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03/03/2023</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a:solidFill>
                            <a:srgbClr val="0563C1"/>
                          </a:solidFill>
                          <a:effectLst/>
                          <a:latin typeface="Calibri" panose="020F0502020204030204" pitchFamily="34" charset="0"/>
                          <a:hlinkClick r:id="rId8"/>
                        </a:rPr>
                        <a:t>SP-230231</a:t>
                      </a:r>
                      <a:endParaRPr lang="en-GB" sz="1100" b="0" i="0" u="sng" strike="noStrike">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chemeClr val="tx1"/>
                          </a:solidFill>
                        </a:rPr>
                        <a:t>-</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057208482"/>
                  </a:ext>
                </a:extLst>
              </a:tr>
              <a:tr h="304800">
                <a:tc>
                  <a:txBody>
                    <a:bodyPr/>
                    <a:lstStyle/>
                    <a:p>
                      <a:pPr algn="ctr" fontAlgn="t"/>
                      <a:r>
                        <a:rPr lang="en-GB" sz="1100" b="0" i="0" u="none" strike="noStrike" kern="1200">
                          <a:solidFill>
                            <a:srgbClr val="000000"/>
                          </a:solidFill>
                          <a:effectLst/>
                          <a:latin typeface="Arial" panose="020B0604020202020204" pitchFamily="34" charset="0"/>
                          <a:ea typeface="+mn-ea"/>
                          <a:cs typeface="+mn-cs"/>
                        </a:rPr>
                        <a:t>850044</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Supporting of Railway Smart Station Services </a:t>
                      </a:r>
                    </a:p>
                  </a:txBody>
                  <a:tcPr marL="60960" marR="60960" marT="60960" marB="6096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FS_RAILSS</a:t>
                      </a: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08/09/2022</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a:solidFill>
                            <a:srgbClr val="0563C1"/>
                          </a:solidFill>
                          <a:effectLst/>
                          <a:latin typeface="Calibri" panose="020F0502020204030204" pitchFamily="34" charset="0"/>
                          <a:hlinkClick r:id="rId9"/>
                        </a:rPr>
                        <a:t>SP-190838</a:t>
                      </a:r>
                      <a:endParaRPr lang="en-GB" sz="1100" b="0" i="0" u="sng" strike="noStrike">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chemeClr val="tx1"/>
                          </a:solidFill>
                        </a:rPr>
                        <a:t>-</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4229677721"/>
                  </a:ext>
                </a:extLst>
              </a:tr>
              <a:tr h="344805">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990050</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Edge Computing for Industrial Scenarios </a:t>
                      </a:r>
                    </a:p>
                  </a:txBody>
                  <a:tcPr marL="60960" marR="60960" marT="60960" marB="6096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EDGINDUS</a:t>
                      </a: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03/03/2023</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dirty="0">
                          <a:solidFill>
                            <a:srgbClr val="0563C1"/>
                          </a:solidFill>
                          <a:effectLst/>
                          <a:latin typeface="Calibri" panose="020F0502020204030204" pitchFamily="34" charset="0"/>
                          <a:hlinkClick r:id="rId10"/>
                        </a:rPr>
                        <a:t>SP-230229</a:t>
                      </a:r>
                      <a:endParaRPr lang="en-GB" sz="11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chemeClr val="tx1"/>
                          </a:solidFill>
                        </a:rPr>
                        <a:t>-</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1744141232"/>
                  </a:ext>
                </a:extLst>
              </a:tr>
              <a:tr h="344805">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970044</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Multi-path relay </a:t>
                      </a:r>
                    </a:p>
                  </a:txBody>
                  <a:tcPr marL="60960" marR="60960" marT="60960" marB="60960" anchor="ctr"/>
                </a:tc>
                <a:tc>
                  <a:txBody>
                    <a:bodyPr/>
                    <a:lstStyle/>
                    <a:p>
                      <a:pPr algn="ctr" fontAlgn="t"/>
                      <a:r>
                        <a:rPr lang="en-GB" sz="1100" b="0" i="0" u="none" strike="noStrike" kern="1200" dirty="0" err="1">
                          <a:solidFill>
                            <a:srgbClr val="000000"/>
                          </a:solidFill>
                          <a:effectLst/>
                          <a:latin typeface="Arial" panose="020B0604020202020204" pitchFamily="34" charset="0"/>
                          <a:ea typeface="+mn-ea"/>
                          <a:cs typeface="+mn-cs"/>
                        </a:rPr>
                        <a:t>MultiRelay</a:t>
                      </a:r>
                      <a:endParaRPr lang="en-GB" sz="11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19/09/2022</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a:solidFill>
                            <a:srgbClr val="0563C1"/>
                          </a:solidFill>
                          <a:effectLst/>
                          <a:latin typeface="Calibri" panose="020F0502020204030204" pitchFamily="34" charset="0"/>
                          <a:hlinkClick r:id="rId11"/>
                        </a:rPr>
                        <a:t>SP-220943</a:t>
                      </a:r>
                      <a:endParaRPr lang="en-GB" sz="1100" b="0" i="0" u="sng" strike="noStrike">
                        <a:solidFill>
                          <a:srgbClr val="0563C1"/>
                        </a:solidFill>
                        <a:effectLst/>
                        <a:latin typeface="Calibri" panose="020F0502020204030204" pitchFamily="34" charset="0"/>
                      </a:endParaRP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955902226"/>
                  </a:ext>
                </a:extLst>
              </a:tr>
            </a:tbl>
          </a:graphicData>
        </a:graphic>
      </p:graphicFrame>
      <p:sp>
        <p:nvSpPr>
          <p:cNvPr id="7" name="TextBox 6">
            <a:extLst>
              <a:ext uri="{FF2B5EF4-FFF2-40B4-BE49-F238E27FC236}">
                <a16:creationId xmlns:a16="http://schemas.microsoft.com/office/drawing/2014/main" id="{586ED267-4922-4124-81B9-AEA76BFA7D46}"/>
              </a:ext>
            </a:extLst>
          </p:cNvPr>
          <p:cNvSpPr txBox="1"/>
          <p:nvPr/>
        </p:nvSpPr>
        <p:spPr>
          <a:xfrm>
            <a:off x="147310" y="442122"/>
            <a:ext cx="6506589" cy="769441"/>
          </a:xfrm>
          <a:prstGeom prst="rect">
            <a:avLst/>
          </a:prstGeom>
          <a:noFill/>
        </p:spPr>
        <p:txBody>
          <a:bodyPr wrap="none" rtlCol="0">
            <a:spAutoFit/>
          </a:bodyPr>
          <a:lstStyle/>
          <a:p>
            <a:r>
              <a:rPr lang="en-GB" sz="4400" b="1" dirty="0">
                <a:solidFill>
                  <a:srgbClr val="FF0000"/>
                </a:solidFill>
              </a:rPr>
              <a:t>SA1 Work Plan Rel-19 (2/3)</a:t>
            </a:r>
          </a:p>
        </p:txBody>
      </p:sp>
    </p:spTree>
    <p:extLst>
      <p:ext uri="{BB962C8B-B14F-4D97-AF65-F5344CB8AC3E}">
        <p14:creationId xmlns:p14="http://schemas.microsoft.com/office/powerpoint/2010/main" val="2050987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nvGraphicFramePr>
        <p:xfrm>
          <a:off x="248593" y="1358142"/>
          <a:ext cx="11533304" cy="1139772"/>
        </p:xfrm>
        <a:graphic>
          <a:graphicData uri="http://schemas.openxmlformats.org/drawingml/2006/table">
            <a:tbl>
              <a:tblPr firstRow="1" firstCol="1" bandRow="1">
                <a:tableStyleId>{F5AB1C69-6EDB-4FF4-983F-18BD219EF322}</a:tableStyleId>
              </a:tblPr>
              <a:tblGrid>
                <a:gridCol w="724821">
                  <a:extLst>
                    <a:ext uri="{9D8B030D-6E8A-4147-A177-3AD203B41FA5}">
                      <a16:colId xmlns:a16="http://schemas.microsoft.com/office/drawing/2014/main" val="20000"/>
                    </a:ext>
                  </a:extLst>
                </a:gridCol>
                <a:gridCol w="4360073">
                  <a:extLst>
                    <a:ext uri="{9D8B030D-6E8A-4147-A177-3AD203B41FA5}">
                      <a16:colId xmlns:a16="http://schemas.microsoft.com/office/drawing/2014/main" val="20001"/>
                    </a:ext>
                  </a:extLst>
                </a:gridCol>
                <a:gridCol w="1252807">
                  <a:extLst>
                    <a:ext uri="{9D8B030D-6E8A-4147-A177-3AD203B41FA5}">
                      <a16:colId xmlns:a16="http://schemas.microsoft.com/office/drawing/2014/main" val="20002"/>
                    </a:ext>
                  </a:extLst>
                </a:gridCol>
                <a:gridCol w="923008">
                  <a:extLst>
                    <a:ext uri="{9D8B030D-6E8A-4147-A177-3AD203B41FA5}">
                      <a16:colId xmlns:a16="http://schemas.microsoft.com/office/drawing/2014/main" val="20003"/>
                    </a:ext>
                  </a:extLst>
                </a:gridCol>
                <a:gridCol w="630971">
                  <a:extLst>
                    <a:ext uri="{9D8B030D-6E8A-4147-A177-3AD203B41FA5}">
                      <a16:colId xmlns:a16="http://schemas.microsoft.com/office/drawing/2014/main" val="20004"/>
                    </a:ext>
                  </a:extLst>
                </a:gridCol>
                <a:gridCol w="735420">
                  <a:extLst>
                    <a:ext uri="{9D8B030D-6E8A-4147-A177-3AD203B41FA5}">
                      <a16:colId xmlns:a16="http://schemas.microsoft.com/office/drawing/2014/main" val="20005"/>
                    </a:ext>
                  </a:extLst>
                </a:gridCol>
                <a:gridCol w="735420">
                  <a:extLst>
                    <a:ext uri="{9D8B030D-6E8A-4147-A177-3AD203B41FA5}">
                      <a16:colId xmlns:a16="http://schemas.microsoft.com/office/drawing/2014/main" val="20006"/>
                    </a:ext>
                  </a:extLst>
                </a:gridCol>
                <a:gridCol w="2170784">
                  <a:extLst>
                    <a:ext uri="{9D8B030D-6E8A-4147-A177-3AD203B41FA5}">
                      <a16:colId xmlns:a16="http://schemas.microsoft.com/office/drawing/2014/main" val="20007"/>
                    </a:ext>
                  </a:extLst>
                </a:gridCol>
              </a:tblGrid>
              <a:tr h="266825">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t>Target </a:t>
                      </a:r>
                    </a:p>
                  </a:txBody>
                  <a:tcPr marL="36003" marR="36003" marT="0" marB="0" anchor="ctr"/>
                </a:tc>
                <a:tc>
                  <a:txBody>
                    <a:bodyPr/>
                    <a:lstStyle/>
                    <a:p>
                      <a:pPr algn="ctr">
                        <a:lnSpc>
                          <a:spcPct val="107000"/>
                        </a:lnSpc>
                        <a:spcAft>
                          <a:spcPts val="800"/>
                        </a:spcAft>
                      </a:pPr>
                      <a:r>
                        <a:rPr lang="en-GB" sz="1400" dirty="0"/>
                        <a:t>Old %</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4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385267">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970044</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Multi-path relay </a:t>
                      </a:r>
                    </a:p>
                  </a:txBody>
                  <a:tcPr marL="60960" marR="60960" marT="60960" marB="60960" anchor="ctr"/>
                </a:tc>
                <a:tc>
                  <a:txBody>
                    <a:bodyPr/>
                    <a:lstStyle/>
                    <a:p>
                      <a:pPr algn="ctr" fontAlgn="t"/>
                      <a:r>
                        <a:rPr lang="en-GB" sz="1100" b="0" i="0" u="none" strike="noStrike" kern="1200" dirty="0" err="1">
                          <a:solidFill>
                            <a:srgbClr val="000000"/>
                          </a:solidFill>
                          <a:effectLst/>
                          <a:latin typeface="Arial" panose="020B0604020202020204" pitchFamily="34" charset="0"/>
                          <a:ea typeface="+mn-ea"/>
                          <a:cs typeface="+mn-cs"/>
                        </a:rPr>
                        <a:t>MultiRelay</a:t>
                      </a:r>
                      <a:endParaRPr lang="en-GB" sz="11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19/09/2022</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a:solidFill>
                            <a:srgbClr val="0563C1"/>
                          </a:solidFill>
                          <a:effectLst/>
                          <a:latin typeface="Calibri" panose="020F0502020204030204" pitchFamily="34" charset="0"/>
                          <a:hlinkClick r:id="rId2"/>
                        </a:rPr>
                        <a:t>SP-220943</a:t>
                      </a:r>
                      <a:endParaRPr lang="en-GB" sz="1100" b="0" i="0" u="sng" strike="noStrike">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chemeClr val="tx1"/>
                          </a:solidFill>
                        </a:rPr>
                        <a:t>-</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621864034"/>
                  </a:ext>
                </a:extLst>
              </a:tr>
              <a:tr h="487680">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970043</a:t>
                      </a:r>
                    </a:p>
                  </a:txBody>
                  <a:tcPr marL="9525" marR="9525" marT="9525" marB="0" anchor="ctr"/>
                </a:tc>
                <a:tc>
                  <a:txBody>
                    <a:bodyPr/>
                    <a:lstStyle/>
                    <a:p>
                      <a:pPr marL="0" algn="l" defTabSz="914296"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Interworking of Non-3GPP Digital Terrestrial Broadcast Networks with 5GS Multicast Broadcast Services </a:t>
                      </a:r>
                    </a:p>
                  </a:txBody>
                  <a:tcPr marL="60960" marR="60960" marT="60960" marB="6096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DTT4MBS</a:t>
                      </a:r>
                    </a:p>
                  </a:txBody>
                  <a:tcPr marL="9525" marR="9525" marT="9525" marB="0" anchor="ctr"/>
                </a:tc>
                <a:tc>
                  <a:txBody>
                    <a:bodyPr/>
                    <a:lstStyle/>
                    <a:p>
                      <a:pPr algn="ctr" fontAlgn="t"/>
                      <a:r>
                        <a:rPr lang="en-GB" sz="1100" b="0" i="0" u="none" strike="noStrike" kern="1200" dirty="0">
                          <a:solidFill>
                            <a:srgbClr val="000000"/>
                          </a:solidFill>
                          <a:effectLst/>
                          <a:latin typeface="Arial" panose="020B0604020202020204" pitchFamily="34" charset="0"/>
                          <a:ea typeface="+mn-ea"/>
                          <a:cs typeface="+mn-cs"/>
                        </a:rPr>
                        <a:t>19/09/2022</a:t>
                      </a:r>
                    </a:p>
                  </a:txBody>
                  <a:tcPr marL="9525" marR="9525" marT="9525" marB="0" anchor="ctr"/>
                </a:tc>
                <a:tc>
                  <a:txBody>
                    <a:bodyPr/>
                    <a:lstStyle/>
                    <a:p>
                      <a:pPr algn="ctr" fontAlgn="t"/>
                      <a:r>
                        <a:rPr lang="en-GB" sz="11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t"/>
                      <a:r>
                        <a:rPr lang="en-GB" sz="1100" b="0" i="0" u="sng" strike="noStrike" dirty="0">
                          <a:solidFill>
                            <a:srgbClr val="0563C1"/>
                          </a:solidFill>
                          <a:effectLst/>
                          <a:latin typeface="Calibri" panose="020F0502020204030204" pitchFamily="34" charset="0"/>
                          <a:hlinkClick r:id="rId3"/>
                        </a:rPr>
                        <a:t>SP-220941</a:t>
                      </a:r>
                      <a:endParaRPr lang="en-GB" sz="11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a:lnSpc>
                          <a:spcPct val="107000"/>
                        </a:lnSpc>
                        <a:spcAft>
                          <a:spcPts val="800"/>
                        </a:spcAft>
                      </a:pPr>
                      <a:r>
                        <a:rPr lang="en-GB" sz="1100" dirty="0">
                          <a:solidFill>
                            <a:schemeClr val="tx1"/>
                          </a:solidFill>
                        </a:rPr>
                        <a:t>-</a:t>
                      </a:r>
                    </a:p>
                  </a:txBody>
                  <a:tcPr marL="36003" marR="36003" marT="0" marB="0" anchor="ctr"/>
                </a:tc>
                <a:tc>
                  <a:txBody>
                    <a:bodyPr/>
                    <a:lstStyle/>
                    <a:p>
                      <a:pPr algn="ctr" fontAlgn="ctr"/>
                      <a:endParaRPr lang="en-GB" sz="11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780430847"/>
                  </a:ext>
                </a:extLst>
              </a:tr>
            </a:tbl>
          </a:graphicData>
        </a:graphic>
      </p:graphicFrame>
      <p:sp>
        <p:nvSpPr>
          <p:cNvPr id="7" name="TextBox 6">
            <a:extLst>
              <a:ext uri="{FF2B5EF4-FFF2-40B4-BE49-F238E27FC236}">
                <a16:creationId xmlns:a16="http://schemas.microsoft.com/office/drawing/2014/main" id="{586ED267-4922-4124-81B9-AEA76BFA7D46}"/>
              </a:ext>
            </a:extLst>
          </p:cNvPr>
          <p:cNvSpPr txBox="1"/>
          <p:nvPr/>
        </p:nvSpPr>
        <p:spPr>
          <a:xfrm>
            <a:off x="147310" y="442122"/>
            <a:ext cx="6506589" cy="769441"/>
          </a:xfrm>
          <a:prstGeom prst="rect">
            <a:avLst/>
          </a:prstGeom>
          <a:noFill/>
        </p:spPr>
        <p:txBody>
          <a:bodyPr wrap="none" rtlCol="0">
            <a:spAutoFit/>
          </a:bodyPr>
          <a:lstStyle/>
          <a:p>
            <a:r>
              <a:rPr lang="en-GB" sz="4400" b="1" dirty="0">
                <a:solidFill>
                  <a:srgbClr val="FF0000"/>
                </a:solidFill>
              </a:rPr>
              <a:t>SA1 Work Plan Rel-19 (3/3)</a:t>
            </a:r>
          </a:p>
        </p:txBody>
      </p:sp>
      <p:sp>
        <p:nvSpPr>
          <p:cNvPr id="5" name="TextBox 1">
            <a:extLst>
              <a:ext uri="{FF2B5EF4-FFF2-40B4-BE49-F238E27FC236}">
                <a16:creationId xmlns:a16="http://schemas.microsoft.com/office/drawing/2014/main" id="{B6542B3E-7443-48B9-8675-8C5C4BA38C57}"/>
              </a:ext>
            </a:extLst>
          </p:cNvPr>
          <p:cNvSpPr txBox="1">
            <a:spLocks noChangeArrowheads="1"/>
          </p:cNvSpPr>
          <p:nvPr/>
        </p:nvSpPr>
        <p:spPr bwMode="auto">
          <a:xfrm>
            <a:off x="190269" y="2593272"/>
            <a:ext cx="1522339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2133" dirty="0"/>
              <a:t>For more information, see the full Work Plan at: </a:t>
            </a:r>
            <a:r>
              <a:rPr lang="en-GB" altLang="en-US" sz="2133" dirty="0">
                <a:hlinkClick r:id="rId4"/>
              </a:rPr>
              <a:t>https://ftp.3gpp.org/information/Work_Plan</a:t>
            </a:r>
            <a:r>
              <a:rPr lang="en-GB" altLang="en-US" sz="2133" dirty="0"/>
              <a:t> </a:t>
            </a:r>
          </a:p>
        </p:txBody>
      </p:sp>
    </p:spTree>
    <p:extLst>
      <p:ext uri="{BB962C8B-B14F-4D97-AF65-F5344CB8AC3E}">
        <p14:creationId xmlns:p14="http://schemas.microsoft.com/office/powerpoint/2010/main" val="967313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a:xfrm>
            <a:off x="639344" y="2942975"/>
            <a:ext cx="10515600" cy="2852737"/>
          </a:xfrm>
        </p:spPr>
        <p:txBody>
          <a:bodyPr/>
          <a:lstStyle/>
          <a:p>
            <a:r>
              <a:rPr lang="en-US" sz="8800" dirty="0"/>
              <a:t>Thank you for your attention!</a:t>
            </a:r>
          </a:p>
        </p:txBody>
      </p:sp>
    </p:spTree>
    <p:extLst>
      <p:ext uri="{BB962C8B-B14F-4D97-AF65-F5344CB8AC3E}">
        <p14:creationId xmlns:p14="http://schemas.microsoft.com/office/powerpoint/2010/main" val="98443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70" name="Straight Connector 114">
            <a:extLst>
              <a:ext uri="{FF2B5EF4-FFF2-40B4-BE49-F238E27FC236}">
                <a16:creationId xmlns:a16="http://schemas.microsoft.com/office/drawing/2014/main" id="{6D3CABB4-54BC-43F5-9326-8530C887B9A0}"/>
              </a:ext>
            </a:extLst>
          </p:cNvPr>
          <p:cNvCxnSpPr>
            <a:cxnSpLocks noChangeShapeType="1"/>
          </p:cNvCxnSpPr>
          <p:nvPr/>
        </p:nvCxnSpPr>
        <p:spPr bwMode="auto">
          <a:xfrm>
            <a:off x="7347951" y="1795819"/>
            <a:ext cx="0" cy="4965700"/>
          </a:xfrm>
          <a:prstGeom prst="line">
            <a:avLst/>
          </a:prstGeom>
          <a:noFill/>
          <a:ln w="9525" algn="ctr">
            <a:solidFill>
              <a:schemeClr val="accent3"/>
            </a:solidFill>
            <a:prstDash val="dash"/>
            <a:round/>
            <a:headEnd/>
            <a:tailEnd/>
          </a:ln>
        </p:spPr>
      </p:cxnSp>
      <p:cxnSp>
        <p:nvCxnSpPr>
          <p:cNvPr id="78" name="Straight Connector 114">
            <a:extLst>
              <a:ext uri="{FF2B5EF4-FFF2-40B4-BE49-F238E27FC236}">
                <a16:creationId xmlns:a16="http://schemas.microsoft.com/office/drawing/2014/main" id="{3ED978EC-FC85-4B95-BEEC-B3E3F98E777F}"/>
              </a:ext>
            </a:extLst>
          </p:cNvPr>
          <p:cNvCxnSpPr>
            <a:cxnSpLocks noChangeShapeType="1"/>
          </p:cNvCxnSpPr>
          <p:nvPr/>
        </p:nvCxnSpPr>
        <p:spPr bwMode="auto">
          <a:xfrm>
            <a:off x="7329748" y="1441913"/>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20" name="Straight Connector 19">
            <a:extLst>
              <a:ext uri="{FF2B5EF4-FFF2-40B4-BE49-F238E27FC236}">
                <a16:creationId xmlns:a16="http://schemas.microsoft.com/office/drawing/2014/main" id="{B987E6B4-5BB6-4B6E-BD4C-66804EC51CB2}"/>
              </a:ext>
            </a:extLst>
          </p:cNvPr>
          <p:cNvCxnSpPr/>
          <p:nvPr/>
        </p:nvCxnSpPr>
        <p:spPr bwMode="auto">
          <a:xfrm>
            <a:off x="1910234" y="1040168"/>
            <a:ext cx="9666817"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17637B3C-9B6D-4753-9C52-E33F0625202D}"/>
              </a:ext>
            </a:extLst>
          </p:cNvPr>
          <p:cNvCxnSpPr>
            <a:cxnSpLocks noChangeShapeType="1"/>
          </p:cNvCxnSpPr>
          <p:nvPr/>
        </p:nvCxnSpPr>
        <p:spPr bwMode="auto">
          <a:xfrm>
            <a:off x="9161933" y="1795819"/>
            <a:ext cx="0" cy="4832349"/>
          </a:xfrm>
          <a:prstGeom prst="line">
            <a:avLst/>
          </a:prstGeom>
          <a:noFill/>
          <a:ln w="28575" algn="ctr">
            <a:solidFill>
              <a:schemeClr val="accent3"/>
            </a:solidFill>
            <a:round/>
            <a:headEnd/>
            <a:tailEnd/>
          </a:ln>
        </p:spPr>
      </p:cxnSp>
      <p:cxnSp>
        <p:nvCxnSpPr>
          <p:cNvPr id="9273" name="Straight Connector 114">
            <a:extLst>
              <a:ext uri="{FF2B5EF4-FFF2-40B4-BE49-F238E27FC236}">
                <a16:creationId xmlns:a16="http://schemas.microsoft.com/office/drawing/2014/main" id="{5238CE94-E6F1-43AC-8DA7-65C3D71D5FA2}"/>
              </a:ext>
            </a:extLst>
          </p:cNvPr>
          <p:cNvCxnSpPr>
            <a:cxnSpLocks noChangeShapeType="1"/>
          </p:cNvCxnSpPr>
          <p:nvPr/>
        </p:nvCxnSpPr>
        <p:spPr bwMode="auto">
          <a:xfrm>
            <a:off x="5536084" y="1742901"/>
            <a:ext cx="0" cy="4885267"/>
          </a:xfrm>
          <a:prstGeom prst="line">
            <a:avLst/>
          </a:prstGeom>
          <a:noFill/>
          <a:ln w="28575" algn="ctr">
            <a:solidFill>
              <a:schemeClr val="accent3"/>
            </a:solidFill>
            <a:round/>
            <a:headEnd/>
            <a:tailEnd/>
          </a:ln>
        </p:spPr>
      </p:cxnSp>
      <p:cxnSp>
        <p:nvCxnSpPr>
          <p:cNvPr id="9298" name="Straight Connector 114">
            <a:extLst>
              <a:ext uri="{FF2B5EF4-FFF2-40B4-BE49-F238E27FC236}">
                <a16:creationId xmlns:a16="http://schemas.microsoft.com/office/drawing/2014/main" id="{37281447-A5BB-480F-AF40-AC84084EDF7D}"/>
              </a:ext>
            </a:extLst>
          </p:cNvPr>
          <p:cNvCxnSpPr>
            <a:cxnSpLocks noChangeShapeType="1"/>
          </p:cNvCxnSpPr>
          <p:nvPr/>
        </p:nvCxnSpPr>
        <p:spPr bwMode="auto">
          <a:xfrm flipH="1">
            <a:off x="1878485" y="1745019"/>
            <a:ext cx="19049" cy="4883149"/>
          </a:xfrm>
          <a:prstGeom prst="line">
            <a:avLst/>
          </a:prstGeom>
          <a:noFill/>
          <a:ln w="28575" algn="ctr">
            <a:solidFill>
              <a:schemeClr val="accent3"/>
            </a:solidFill>
            <a:round/>
            <a:headEnd/>
            <a:tailEnd/>
          </a:ln>
        </p:spPr>
      </p:cxnSp>
      <p:sp>
        <p:nvSpPr>
          <p:cNvPr id="10" name="Title 1">
            <a:extLst>
              <a:ext uri="{FF2B5EF4-FFF2-40B4-BE49-F238E27FC236}">
                <a16:creationId xmlns:a16="http://schemas.microsoft.com/office/drawing/2014/main" id="{2B3D9496-1869-4F61-A6EC-FFCD29599E29}"/>
              </a:ext>
            </a:extLst>
          </p:cNvPr>
          <p:cNvSpPr txBox="1">
            <a:spLocks/>
          </p:cNvSpPr>
          <p:nvPr/>
        </p:nvSpPr>
        <p:spPr bwMode="auto">
          <a:xfrm>
            <a:off x="715472" y="282783"/>
            <a:ext cx="9522691" cy="518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lgn="ctr">
              <a:defRPr sz="3200" b="1">
                <a:solidFill>
                  <a:srgbClr val="FF0000"/>
                </a:solidFill>
                <a:latin typeface="+mj-lt"/>
                <a:cs typeface="ＭＳ Ｐゴシック" charset="0"/>
              </a:defRPr>
            </a:lvl1pPr>
            <a:lvl2pPr algn="ctr">
              <a:defRPr sz="3200">
                <a:solidFill>
                  <a:srgbClr val="FF0000"/>
                </a:solidFill>
                <a:latin typeface="Calibri" pitchFamily="34" charset="0"/>
                <a:cs typeface="ＭＳ Ｐゴシック" charset="0"/>
              </a:defRPr>
            </a:lvl2pPr>
            <a:lvl3pPr algn="ctr">
              <a:defRPr sz="3200">
                <a:solidFill>
                  <a:srgbClr val="FF0000"/>
                </a:solidFill>
                <a:latin typeface="Calibri" pitchFamily="34" charset="0"/>
                <a:cs typeface="ＭＳ Ｐゴシック" charset="0"/>
              </a:defRPr>
            </a:lvl3pPr>
            <a:lvl4pPr algn="ctr">
              <a:defRPr sz="3200">
                <a:solidFill>
                  <a:srgbClr val="FF0000"/>
                </a:solidFill>
                <a:latin typeface="Calibri" pitchFamily="34" charset="0"/>
                <a:cs typeface="ＭＳ Ｐゴシック" charset="0"/>
              </a:defRPr>
            </a:lvl4pPr>
            <a:lvl5pPr algn="ctr">
              <a:defRPr sz="3200">
                <a:solidFill>
                  <a:srgbClr val="FF0000"/>
                </a:solidFill>
                <a:latin typeface="Calibri" pitchFamily="34" charset="0"/>
                <a:cs typeface="ＭＳ Ｐゴシック" charset="0"/>
              </a:defRPr>
            </a:lvl5pPr>
            <a:lvl6pPr marL="457148" algn="ctr" eaLnBrk="0" fontAlgn="base" hangingPunct="0">
              <a:spcBef>
                <a:spcPct val="0"/>
              </a:spcBef>
              <a:spcAft>
                <a:spcPct val="0"/>
              </a:spcAft>
              <a:defRPr sz="3200">
                <a:solidFill>
                  <a:srgbClr val="FF0000"/>
                </a:solidFill>
                <a:latin typeface="Calibri" pitchFamily="34" charset="0"/>
              </a:defRPr>
            </a:lvl6pPr>
            <a:lvl7pPr marL="914296" algn="ctr" eaLnBrk="0" fontAlgn="base" hangingPunct="0">
              <a:spcBef>
                <a:spcPct val="0"/>
              </a:spcBef>
              <a:spcAft>
                <a:spcPct val="0"/>
              </a:spcAft>
              <a:defRPr sz="3200">
                <a:solidFill>
                  <a:srgbClr val="FF0000"/>
                </a:solidFill>
                <a:latin typeface="Calibri" pitchFamily="34" charset="0"/>
              </a:defRPr>
            </a:lvl7pPr>
            <a:lvl8pPr marL="1371444" algn="ctr" eaLnBrk="0" fontAlgn="base" hangingPunct="0">
              <a:spcBef>
                <a:spcPct val="0"/>
              </a:spcBef>
              <a:spcAft>
                <a:spcPct val="0"/>
              </a:spcAft>
              <a:defRPr sz="3200">
                <a:solidFill>
                  <a:srgbClr val="FF0000"/>
                </a:solidFill>
                <a:latin typeface="Calibri" pitchFamily="34" charset="0"/>
              </a:defRPr>
            </a:lvl8pPr>
            <a:lvl9pPr marL="1828592" algn="ctr" eaLnBrk="0" fontAlgn="base" hangingPunct="0">
              <a:spcBef>
                <a:spcPct val="0"/>
              </a:spcBef>
              <a:spcAft>
                <a:spcPct val="0"/>
              </a:spcAft>
              <a:defRPr sz="3200">
                <a:solidFill>
                  <a:srgbClr val="FF0000"/>
                </a:solidFill>
                <a:latin typeface="Calibri" pitchFamily="34" charset="0"/>
              </a:defRPr>
            </a:lvl9pPr>
          </a:lstStyle>
          <a:p>
            <a:pPr algn="l"/>
            <a:r>
              <a:rPr lang="en-GB" sz="4267" dirty="0"/>
              <a:t>3GPP Release 19 timeline</a:t>
            </a:r>
            <a:endParaRPr lang="en-US" sz="4267" dirty="0"/>
          </a:p>
        </p:txBody>
      </p:sp>
      <p:sp>
        <p:nvSpPr>
          <p:cNvPr id="11271" name="TextBox 86">
            <a:extLst>
              <a:ext uri="{FF2B5EF4-FFF2-40B4-BE49-F238E27FC236}">
                <a16:creationId xmlns:a16="http://schemas.microsoft.com/office/drawing/2014/main" id="{F3E38285-C9B2-4288-BA5F-69E69909EC4A}"/>
              </a:ext>
            </a:extLst>
          </p:cNvPr>
          <p:cNvSpPr txBox="1">
            <a:spLocks noChangeArrowheads="1"/>
          </p:cNvSpPr>
          <p:nvPr/>
        </p:nvSpPr>
        <p:spPr bwMode="auto">
          <a:xfrm>
            <a:off x="783249" y="1344968"/>
            <a:ext cx="64953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TSG#93-e</a:t>
            </a:r>
          </a:p>
        </p:txBody>
      </p:sp>
      <p:cxnSp>
        <p:nvCxnSpPr>
          <p:cNvPr id="9263" name="Straight Connector 115">
            <a:extLst>
              <a:ext uri="{FF2B5EF4-FFF2-40B4-BE49-F238E27FC236}">
                <a16:creationId xmlns:a16="http://schemas.microsoft.com/office/drawing/2014/main" id="{2A2FFA8C-F532-484F-B1E8-CC1C7682EB47}"/>
              </a:ext>
            </a:extLst>
          </p:cNvPr>
          <p:cNvCxnSpPr>
            <a:cxnSpLocks noChangeShapeType="1"/>
          </p:cNvCxnSpPr>
          <p:nvPr/>
        </p:nvCxnSpPr>
        <p:spPr bwMode="auto">
          <a:xfrm>
            <a:off x="2795000" y="1795819"/>
            <a:ext cx="0" cy="4965700"/>
          </a:xfrm>
          <a:prstGeom prst="line">
            <a:avLst/>
          </a:prstGeom>
          <a:noFill/>
          <a:ln w="9525" algn="ctr">
            <a:solidFill>
              <a:schemeClr val="accent3"/>
            </a:solidFill>
            <a:prstDash val="dash"/>
            <a:round/>
            <a:headEnd/>
            <a:tailEnd/>
          </a:ln>
        </p:spPr>
      </p:cxnSp>
      <p:cxnSp>
        <p:nvCxnSpPr>
          <p:cNvPr id="9264" name="Straight Connector 114">
            <a:extLst>
              <a:ext uri="{FF2B5EF4-FFF2-40B4-BE49-F238E27FC236}">
                <a16:creationId xmlns:a16="http://schemas.microsoft.com/office/drawing/2014/main" id="{04D888CB-F0B7-49DD-9DDF-C0C1937FEC83}"/>
              </a:ext>
            </a:extLst>
          </p:cNvPr>
          <p:cNvCxnSpPr>
            <a:cxnSpLocks noChangeShapeType="1"/>
          </p:cNvCxnSpPr>
          <p:nvPr/>
        </p:nvCxnSpPr>
        <p:spPr bwMode="auto">
          <a:xfrm>
            <a:off x="11577051" y="1800052"/>
            <a:ext cx="0" cy="5071533"/>
          </a:xfrm>
          <a:prstGeom prst="line">
            <a:avLst/>
          </a:prstGeom>
          <a:noFill/>
          <a:ln w="9525" algn="ctr">
            <a:solidFill>
              <a:schemeClr val="accent3"/>
            </a:solidFill>
            <a:prstDash val="dash"/>
            <a:round/>
            <a:headEnd/>
            <a:tailEnd/>
          </a:ln>
        </p:spPr>
      </p:cxnSp>
      <p:cxnSp>
        <p:nvCxnSpPr>
          <p:cNvPr id="9265" name="Straight Connector 114">
            <a:extLst>
              <a:ext uri="{FF2B5EF4-FFF2-40B4-BE49-F238E27FC236}">
                <a16:creationId xmlns:a16="http://schemas.microsoft.com/office/drawing/2014/main" id="{1477C3E5-633B-48DE-A44C-AD7732E4688C}"/>
              </a:ext>
            </a:extLst>
          </p:cNvPr>
          <p:cNvCxnSpPr>
            <a:cxnSpLocks noChangeShapeType="1"/>
          </p:cNvCxnSpPr>
          <p:nvPr/>
        </p:nvCxnSpPr>
        <p:spPr bwMode="auto">
          <a:xfrm>
            <a:off x="1074151" y="1795819"/>
            <a:ext cx="0" cy="4965700"/>
          </a:xfrm>
          <a:prstGeom prst="line">
            <a:avLst/>
          </a:prstGeom>
          <a:noFill/>
          <a:ln w="9525" algn="ctr">
            <a:solidFill>
              <a:schemeClr val="accent3"/>
            </a:solidFill>
            <a:prstDash val="dash"/>
            <a:round/>
            <a:headEnd/>
            <a:tailEnd/>
          </a:ln>
        </p:spPr>
      </p:cxnSp>
      <p:cxnSp>
        <p:nvCxnSpPr>
          <p:cNvPr id="9267" name="Straight Connector 114">
            <a:extLst>
              <a:ext uri="{FF2B5EF4-FFF2-40B4-BE49-F238E27FC236}">
                <a16:creationId xmlns:a16="http://schemas.microsoft.com/office/drawing/2014/main" id="{DF4F23F1-76D1-4D30-B636-D24B0A140063}"/>
              </a:ext>
            </a:extLst>
          </p:cNvPr>
          <p:cNvCxnSpPr>
            <a:cxnSpLocks noChangeShapeType="1"/>
          </p:cNvCxnSpPr>
          <p:nvPr/>
        </p:nvCxnSpPr>
        <p:spPr bwMode="auto">
          <a:xfrm>
            <a:off x="9932400" y="1795819"/>
            <a:ext cx="0" cy="5075767"/>
          </a:xfrm>
          <a:prstGeom prst="line">
            <a:avLst/>
          </a:prstGeom>
          <a:noFill/>
          <a:ln w="9525" algn="ctr">
            <a:solidFill>
              <a:schemeClr val="accent3"/>
            </a:solidFill>
            <a:prstDash val="dash"/>
            <a:round/>
            <a:headEnd/>
            <a:tailEnd/>
          </a:ln>
        </p:spPr>
      </p:cxnSp>
      <p:cxnSp>
        <p:nvCxnSpPr>
          <p:cNvPr id="9268" name="Straight Connector 114">
            <a:extLst>
              <a:ext uri="{FF2B5EF4-FFF2-40B4-BE49-F238E27FC236}">
                <a16:creationId xmlns:a16="http://schemas.microsoft.com/office/drawing/2014/main" id="{F3CEAA3E-C61B-4E3D-B5AB-61445331BF91}"/>
              </a:ext>
            </a:extLst>
          </p:cNvPr>
          <p:cNvCxnSpPr>
            <a:cxnSpLocks noChangeShapeType="1"/>
          </p:cNvCxnSpPr>
          <p:nvPr/>
        </p:nvCxnSpPr>
        <p:spPr bwMode="auto">
          <a:xfrm>
            <a:off x="8275051" y="1795819"/>
            <a:ext cx="0" cy="5003800"/>
          </a:xfrm>
          <a:prstGeom prst="line">
            <a:avLst/>
          </a:prstGeom>
          <a:noFill/>
          <a:ln w="9525" algn="ctr">
            <a:solidFill>
              <a:schemeClr val="accent3"/>
            </a:solidFill>
            <a:prstDash val="dash"/>
            <a:round/>
            <a:headEnd/>
            <a:tailEnd/>
          </a:ln>
        </p:spPr>
      </p:cxnSp>
      <p:cxnSp>
        <p:nvCxnSpPr>
          <p:cNvPr id="9269" name="Straight Connector 114">
            <a:extLst>
              <a:ext uri="{FF2B5EF4-FFF2-40B4-BE49-F238E27FC236}">
                <a16:creationId xmlns:a16="http://schemas.microsoft.com/office/drawing/2014/main" id="{E418A390-D663-4418-8928-9781EE35706B}"/>
              </a:ext>
            </a:extLst>
          </p:cNvPr>
          <p:cNvCxnSpPr>
            <a:cxnSpLocks noChangeShapeType="1"/>
          </p:cNvCxnSpPr>
          <p:nvPr/>
        </p:nvCxnSpPr>
        <p:spPr bwMode="auto">
          <a:xfrm>
            <a:off x="6418733" y="1795819"/>
            <a:ext cx="0" cy="4965700"/>
          </a:xfrm>
          <a:prstGeom prst="line">
            <a:avLst/>
          </a:prstGeom>
          <a:noFill/>
          <a:ln w="9525" algn="ctr">
            <a:solidFill>
              <a:schemeClr val="accent3"/>
            </a:solidFill>
            <a:prstDash val="dash"/>
            <a:round/>
            <a:headEnd/>
            <a:tailEnd/>
          </a:ln>
        </p:spPr>
      </p:cxnSp>
      <p:cxnSp>
        <p:nvCxnSpPr>
          <p:cNvPr id="9271" name="Straight Connector 114">
            <a:extLst>
              <a:ext uri="{FF2B5EF4-FFF2-40B4-BE49-F238E27FC236}">
                <a16:creationId xmlns:a16="http://schemas.microsoft.com/office/drawing/2014/main" id="{6649D539-0771-4AB7-A1FA-A42EBAD0C51A}"/>
              </a:ext>
            </a:extLst>
          </p:cNvPr>
          <p:cNvCxnSpPr>
            <a:cxnSpLocks noChangeShapeType="1"/>
          </p:cNvCxnSpPr>
          <p:nvPr/>
        </p:nvCxnSpPr>
        <p:spPr bwMode="auto">
          <a:xfrm>
            <a:off x="4742333" y="1795819"/>
            <a:ext cx="0" cy="4965700"/>
          </a:xfrm>
          <a:prstGeom prst="line">
            <a:avLst/>
          </a:prstGeom>
          <a:noFill/>
          <a:ln w="9525" algn="ctr">
            <a:solidFill>
              <a:schemeClr val="accent3"/>
            </a:solidFill>
            <a:prstDash val="dash"/>
            <a:round/>
            <a:headEnd/>
            <a:tailEnd/>
          </a:ln>
        </p:spPr>
      </p:cxnSp>
      <p:cxnSp>
        <p:nvCxnSpPr>
          <p:cNvPr id="9272" name="Straight Connector 114">
            <a:extLst>
              <a:ext uri="{FF2B5EF4-FFF2-40B4-BE49-F238E27FC236}">
                <a16:creationId xmlns:a16="http://schemas.microsoft.com/office/drawing/2014/main" id="{C7AA7D21-87AC-4E19-B7F4-FAB725EE0FC0}"/>
              </a:ext>
            </a:extLst>
          </p:cNvPr>
          <p:cNvCxnSpPr>
            <a:cxnSpLocks noChangeShapeType="1"/>
          </p:cNvCxnSpPr>
          <p:nvPr/>
        </p:nvCxnSpPr>
        <p:spPr bwMode="auto">
          <a:xfrm>
            <a:off x="3722100" y="1795819"/>
            <a:ext cx="0" cy="4965700"/>
          </a:xfrm>
          <a:prstGeom prst="line">
            <a:avLst/>
          </a:prstGeom>
          <a:noFill/>
          <a:ln w="9525" algn="ctr">
            <a:solidFill>
              <a:schemeClr val="accent3"/>
            </a:solidFill>
            <a:prstDash val="dash"/>
            <a:round/>
            <a:headEnd/>
            <a:tailEnd/>
          </a:ln>
        </p:spPr>
      </p:cxnSp>
      <p:cxnSp>
        <p:nvCxnSpPr>
          <p:cNvPr id="9279" name="Straight Connector 114">
            <a:extLst>
              <a:ext uri="{FF2B5EF4-FFF2-40B4-BE49-F238E27FC236}">
                <a16:creationId xmlns:a16="http://schemas.microsoft.com/office/drawing/2014/main" id="{A556D374-654C-4ADF-A9D6-02348D50E5CC}"/>
              </a:ext>
            </a:extLst>
          </p:cNvPr>
          <p:cNvCxnSpPr>
            <a:cxnSpLocks noChangeShapeType="1"/>
          </p:cNvCxnSpPr>
          <p:nvPr/>
        </p:nvCxnSpPr>
        <p:spPr bwMode="auto">
          <a:xfrm>
            <a:off x="10643600" y="1800052"/>
            <a:ext cx="0" cy="5071533"/>
          </a:xfrm>
          <a:prstGeom prst="line">
            <a:avLst/>
          </a:prstGeom>
          <a:noFill/>
          <a:ln w="9525" algn="ctr">
            <a:solidFill>
              <a:schemeClr val="accent3"/>
            </a:solidFill>
            <a:prstDash val="dash"/>
            <a:round/>
            <a:headEnd/>
            <a:tailEnd/>
          </a:ln>
        </p:spPr>
      </p:cxnSp>
      <p:sp>
        <p:nvSpPr>
          <p:cNvPr id="85" name="Chevron 60">
            <a:extLst>
              <a:ext uri="{FF2B5EF4-FFF2-40B4-BE49-F238E27FC236}">
                <a16:creationId xmlns:a16="http://schemas.microsoft.com/office/drawing/2014/main" id="{7CE5CF96-2F66-4179-B57C-B676D94C1FD9}"/>
              </a:ext>
            </a:extLst>
          </p:cNvPr>
          <p:cNvSpPr/>
          <p:nvPr/>
        </p:nvSpPr>
        <p:spPr bwMode="auto">
          <a:xfrm>
            <a:off x="2261601" y="3029835"/>
            <a:ext cx="5956300"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SA1 Stage 1                                                                       80%                                                                                        </a:t>
            </a:r>
          </a:p>
        </p:txBody>
      </p:sp>
      <p:sp>
        <p:nvSpPr>
          <p:cNvPr id="91" name="Chevron 60">
            <a:extLst>
              <a:ext uri="{FF2B5EF4-FFF2-40B4-BE49-F238E27FC236}">
                <a16:creationId xmlns:a16="http://schemas.microsoft.com/office/drawing/2014/main" id="{AB31F630-8AAB-42F4-9701-22B280DA4109}"/>
              </a:ext>
            </a:extLst>
          </p:cNvPr>
          <p:cNvSpPr/>
          <p:nvPr/>
        </p:nvSpPr>
        <p:spPr bwMode="auto">
          <a:xfrm>
            <a:off x="8037984" y="3029835"/>
            <a:ext cx="1151467" cy="296333"/>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1285" name="TextBox 86">
            <a:extLst>
              <a:ext uri="{FF2B5EF4-FFF2-40B4-BE49-F238E27FC236}">
                <a16:creationId xmlns:a16="http://schemas.microsoft.com/office/drawing/2014/main" id="{C8B6A53D-6BBE-4B23-B899-76B283B287A1}"/>
              </a:ext>
            </a:extLst>
          </p:cNvPr>
          <p:cNvSpPr txBox="1">
            <a:spLocks noChangeArrowheads="1"/>
          </p:cNvSpPr>
          <p:nvPr/>
        </p:nvSpPr>
        <p:spPr bwMode="auto">
          <a:xfrm>
            <a:off x="1525141" y="1344968"/>
            <a:ext cx="64953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TSG#94-e</a:t>
            </a:r>
            <a:endParaRPr lang="en-GB" altLang="en-US" sz="533">
              <a:latin typeface="Montserrat"/>
            </a:endParaRPr>
          </a:p>
        </p:txBody>
      </p:sp>
      <p:sp>
        <p:nvSpPr>
          <p:cNvPr id="11286" name="TextBox 86">
            <a:extLst>
              <a:ext uri="{FF2B5EF4-FFF2-40B4-BE49-F238E27FC236}">
                <a16:creationId xmlns:a16="http://schemas.microsoft.com/office/drawing/2014/main" id="{DE92F4B2-BEE5-4F15-955D-5C2895D4FA8C}"/>
              </a:ext>
            </a:extLst>
          </p:cNvPr>
          <p:cNvSpPr txBox="1">
            <a:spLocks noChangeArrowheads="1"/>
          </p:cNvSpPr>
          <p:nvPr/>
        </p:nvSpPr>
        <p:spPr bwMode="auto">
          <a:xfrm>
            <a:off x="2423665" y="1344968"/>
            <a:ext cx="64953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TSG#95-e</a:t>
            </a:r>
            <a:endParaRPr lang="en-GB" altLang="en-US" sz="533">
              <a:latin typeface="Montserrat"/>
            </a:endParaRPr>
          </a:p>
        </p:txBody>
      </p:sp>
      <p:sp>
        <p:nvSpPr>
          <p:cNvPr id="11287" name="TextBox 86">
            <a:extLst>
              <a:ext uri="{FF2B5EF4-FFF2-40B4-BE49-F238E27FC236}">
                <a16:creationId xmlns:a16="http://schemas.microsoft.com/office/drawing/2014/main" id="{1D646248-495E-4FA9-8F0E-0A9358EBF0D8}"/>
              </a:ext>
            </a:extLst>
          </p:cNvPr>
          <p:cNvSpPr txBox="1">
            <a:spLocks noChangeArrowheads="1"/>
          </p:cNvSpPr>
          <p:nvPr/>
        </p:nvSpPr>
        <p:spPr bwMode="auto">
          <a:xfrm>
            <a:off x="3430606" y="1344968"/>
            <a:ext cx="55335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TSG#96</a:t>
            </a:r>
            <a:endParaRPr lang="en-GB" altLang="en-US" sz="533">
              <a:latin typeface="Montserrat"/>
            </a:endParaRPr>
          </a:p>
        </p:txBody>
      </p:sp>
      <p:sp>
        <p:nvSpPr>
          <p:cNvPr id="11288" name="TextBox 86">
            <a:extLst>
              <a:ext uri="{FF2B5EF4-FFF2-40B4-BE49-F238E27FC236}">
                <a16:creationId xmlns:a16="http://schemas.microsoft.com/office/drawing/2014/main" id="{51ECDECE-EDDA-4F1E-89FA-344DEBE3501C}"/>
              </a:ext>
            </a:extLst>
          </p:cNvPr>
          <p:cNvSpPr txBox="1">
            <a:spLocks noChangeArrowheads="1"/>
          </p:cNvSpPr>
          <p:nvPr/>
        </p:nvSpPr>
        <p:spPr bwMode="auto">
          <a:xfrm>
            <a:off x="4417565" y="1344968"/>
            <a:ext cx="64953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TSG#97-e</a:t>
            </a:r>
            <a:endParaRPr lang="en-GB" altLang="en-US" sz="533">
              <a:latin typeface="Montserrat"/>
            </a:endParaRPr>
          </a:p>
        </p:txBody>
      </p:sp>
      <p:sp>
        <p:nvSpPr>
          <p:cNvPr id="11289" name="TextBox 86">
            <a:extLst>
              <a:ext uri="{FF2B5EF4-FFF2-40B4-BE49-F238E27FC236}">
                <a16:creationId xmlns:a16="http://schemas.microsoft.com/office/drawing/2014/main" id="{843A99B3-323A-4F57-B686-7ACF70347A1E}"/>
              </a:ext>
            </a:extLst>
          </p:cNvPr>
          <p:cNvSpPr txBox="1">
            <a:spLocks noChangeArrowheads="1"/>
          </p:cNvSpPr>
          <p:nvPr/>
        </p:nvSpPr>
        <p:spPr bwMode="auto">
          <a:xfrm>
            <a:off x="5229772" y="1344968"/>
            <a:ext cx="55335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TSG#98</a:t>
            </a:r>
            <a:endParaRPr lang="en-GB" altLang="en-US" sz="533">
              <a:latin typeface="Montserrat"/>
            </a:endParaRPr>
          </a:p>
        </p:txBody>
      </p:sp>
      <p:sp>
        <p:nvSpPr>
          <p:cNvPr id="11290" name="TextBox 86">
            <a:extLst>
              <a:ext uri="{FF2B5EF4-FFF2-40B4-BE49-F238E27FC236}">
                <a16:creationId xmlns:a16="http://schemas.microsoft.com/office/drawing/2014/main" id="{ADB71043-B759-4A95-B0B5-684BDCAC97BD}"/>
              </a:ext>
            </a:extLst>
          </p:cNvPr>
          <p:cNvSpPr txBox="1">
            <a:spLocks noChangeArrowheads="1"/>
          </p:cNvSpPr>
          <p:nvPr/>
        </p:nvSpPr>
        <p:spPr bwMode="auto">
          <a:xfrm>
            <a:off x="6118772" y="1344968"/>
            <a:ext cx="55335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TSG#99</a:t>
            </a:r>
            <a:endParaRPr lang="en-GB" altLang="en-US" sz="533">
              <a:latin typeface="Montserrat"/>
            </a:endParaRPr>
          </a:p>
        </p:txBody>
      </p:sp>
      <p:sp>
        <p:nvSpPr>
          <p:cNvPr id="11291" name="TextBox 86">
            <a:extLst>
              <a:ext uri="{FF2B5EF4-FFF2-40B4-BE49-F238E27FC236}">
                <a16:creationId xmlns:a16="http://schemas.microsoft.com/office/drawing/2014/main" id="{B262FA06-FBA1-438F-A80B-38C4D83DBB87}"/>
              </a:ext>
            </a:extLst>
          </p:cNvPr>
          <p:cNvSpPr txBox="1">
            <a:spLocks noChangeArrowheads="1"/>
          </p:cNvSpPr>
          <p:nvPr/>
        </p:nvSpPr>
        <p:spPr bwMode="auto">
          <a:xfrm>
            <a:off x="6977315" y="1344968"/>
            <a:ext cx="61427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TSG#100</a:t>
            </a:r>
            <a:endParaRPr lang="en-GB" altLang="en-US" sz="533">
              <a:latin typeface="Montserrat"/>
            </a:endParaRPr>
          </a:p>
        </p:txBody>
      </p:sp>
      <p:sp>
        <p:nvSpPr>
          <p:cNvPr id="11292" name="TextBox 86">
            <a:extLst>
              <a:ext uri="{FF2B5EF4-FFF2-40B4-BE49-F238E27FC236}">
                <a16:creationId xmlns:a16="http://schemas.microsoft.com/office/drawing/2014/main" id="{FC76E930-C33D-48B8-B85F-70EDBB387A8F}"/>
              </a:ext>
            </a:extLst>
          </p:cNvPr>
          <p:cNvSpPr txBox="1">
            <a:spLocks noChangeArrowheads="1"/>
          </p:cNvSpPr>
          <p:nvPr/>
        </p:nvSpPr>
        <p:spPr bwMode="auto">
          <a:xfrm>
            <a:off x="7948866" y="1344968"/>
            <a:ext cx="61427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TSG#101</a:t>
            </a:r>
            <a:endParaRPr lang="en-GB" altLang="en-US" sz="533">
              <a:latin typeface="Montserrat"/>
            </a:endParaRPr>
          </a:p>
        </p:txBody>
      </p:sp>
      <p:sp>
        <p:nvSpPr>
          <p:cNvPr id="11293" name="TextBox 86">
            <a:extLst>
              <a:ext uri="{FF2B5EF4-FFF2-40B4-BE49-F238E27FC236}">
                <a16:creationId xmlns:a16="http://schemas.microsoft.com/office/drawing/2014/main" id="{8F61F701-A0E6-4E35-B9F8-7B8FA6835BFB}"/>
              </a:ext>
            </a:extLst>
          </p:cNvPr>
          <p:cNvSpPr txBox="1">
            <a:spLocks noChangeArrowheads="1"/>
          </p:cNvSpPr>
          <p:nvPr/>
        </p:nvSpPr>
        <p:spPr bwMode="auto">
          <a:xfrm>
            <a:off x="8787066" y="1344968"/>
            <a:ext cx="61427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TSG#102</a:t>
            </a:r>
            <a:endParaRPr lang="en-GB" altLang="en-US" sz="533">
              <a:latin typeface="Montserrat"/>
            </a:endParaRPr>
          </a:p>
        </p:txBody>
      </p:sp>
      <p:sp>
        <p:nvSpPr>
          <p:cNvPr id="11294" name="TextBox 86">
            <a:extLst>
              <a:ext uri="{FF2B5EF4-FFF2-40B4-BE49-F238E27FC236}">
                <a16:creationId xmlns:a16="http://schemas.microsoft.com/office/drawing/2014/main" id="{05D3D5A1-9269-4D5F-9390-C074B7990CF2}"/>
              </a:ext>
            </a:extLst>
          </p:cNvPr>
          <p:cNvSpPr txBox="1">
            <a:spLocks noChangeArrowheads="1"/>
          </p:cNvSpPr>
          <p:nvPr/>
        </p:nvSpPr>
        <p:spPr bwMode="auto">
          <a:xfrm>
            <a:off x="9519433" y="1344968"/>
            <a:ext cx="61427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TSG#103</a:t>
            </a:r>
            <a:endParaRPr lang="en-GB" altLang="en-US" sz="533">
              <a:latin typeface="Montserrat"/>
            </a:endParaRPr>
          </a:p>
        </p:txBody>
      </p:sp>
      <p:sp>
        <p:nvSpPr>
          <p:cNvPr id="11295" name="TextBox 86">
            <a:extLst>
              <a:ext uri="{FF2B5EF4-FFF2-40B4-BE49-F238E27FC236}">
                <a16:creationId xmlns:a16="http://schemas.microsoft.com/office/drawing/2014/main" id="{618FF810-E9F5-4E39-BE7B-241001025DDF}"/>
              </a:ext>
            </a:extLst>
          </p:cNvPr>
          <p:cNvSpPr txBox="1">
            <a:spLocks noChangeArrowheads="1"/>
          </p:cNvSpPr>
          <p:nvPr/>
        </p:nvSpPr>
        <p:spPr bwMode="auto">
          <a:xfrm>
            <a:off x="10310007" y="1344968"/>
            <a:ext cx="61427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TSG#104</a:t>
            </a:r>
            <a:endParaRPr lang="en-GB" altLang="en-US" sz="533">
              <a:latin typeface="Montserrat"/>
            </a:endParaRPr>
          </a:p>
        </p:txBody>
      </p:sp>
      <p:sp>
        <p:nvSpPr>
          <p:cNvPr id="11296" name="TextBox 86">
            <a:extLst>
              <a:ext uri="{FF2B5EF4-FFF2-40B4-BE49-F238E27FC236}">
                <a16:creationId xmlns:a16="http://schemas.microsoft.com/office/drawing/2014/main" id="{6267DBC9-C76A-423A-B810-8D7454847A6C}"/>
              </a:ext>
            </a:extLst>
          </p:cNvPr>
          <p:cNvSpPr txBox="1">
            <a:spLocks noChangeArrowheads="1"/>
          </p:cNvSpPr>
          <p:nvPr/>
        </p:nvSpPr>
        <p:spPr bwMode="auto">
          <a:xfrm>
            <a:off x="11185249" y="1344968"/>
            <a:ext cx="61427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TSG#105</a:t>
            </a:r>
            <a:endParaRPr lang="en-GB" altLang="en-US" sz="533">
              <a:latin typeface="Montserrat"/>
            </a:endParaRPr>
          </a:p>
        </p:txBody>
      </p:sp>
      <p:sp>
        <p:nvSpPr>
          <p:cNvPr id="11297" name="Chevron 60">
            <a:extLst>
              <a:ext uri="{FF2B5EF4-FFF2-40B4-BE49-F238E27FC236}">
                <a16:creationId xmlns:a16="http://schemas.microsoft.com/office/drawing/2014/main" id="{9110ADF2-510E-41BA-8ADA-553F17966823}"/>
              </a:ext>
            </a:extLst>
          </p:cNvPr>
          <p:cNvSpPr>
            <a:spLocks noChangeArrowheads="1"/>
          </p:cNvSpPr>
          <p:nvPr/>
        </p:nvSpPr>
        <p:spPr bwMode="auto">
          <a:xfrm>
            <a:off x="8728017" y="3467986"/>
            <a:ext cx="1253067" cy="374649"/>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a:cs typeface="Arial" panose="020B0604020202020204" pitchFamily="34" charset="0"/>
              </a:rPr>
              <a:t>RAN4 </a:t>
            </a:r>
          </a:p>
          <a:p>
            <a:pPr algn="ctr"/>
            <a:r>
              <a:rPr lang="fr-FR" altLang="en-US" sz="800">
                <a:latin typeface="Montserrat"/>
                <a:cs typeface="Arial" panose="020B0604020202020204" pitchFamily="34" charset="0"/>
              </a:rPr>
              <a:t>content def.</a:t>
            </a:r>
          </a:p>
        </p:txBody>
      </p:sp>
      <p:sp>
        <p:nvSpPr>
          <p:cNvPr id="113" name="Chevron 60">
            <a:extLst>
              <a:ext uri="{FF2B5EF4-FFF2-40B4-BE49-F238E27FC236}">
                <a16:creationId xmlns:a16="http://schemas.microsoft.com/office/drawing/2014/main" id="{2357FE24-E7D5-4786-88F3-042C74DD47A9}"/>
              </a:ext>
            </a:extLst>
          </p:cNvPr>
          <p:cNvSpPr>
            <a:spLocks noChangeArrowheads="1"/>
          </p:cNvSpPr>
          <p:nvPr/>
        </p:nvSpPr>
        <p:spPr bwMode="auto">
          <a:xfrm>
            <a:off x="7515167" y="3467986"/>
            <a:ext cx="1583267"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067" b="1" dirty="0">
                <a:latin typeface="Montserrat" panose="00000500000000000000" pitchFamily="50" charset="0"/>
                <a:cs typeface="Arial" panose="020B0604020202020204" pitchFamily="34" charset="0"/>
              </a:rPr>
              <a:t> </a:t>
            </a:r>
            <a:r>
              <a:rPr lang="fr-FR" altLang="en-US" sz="1067" dirty="0">
                <a:latin typeface="Montserrat" panose="00000500000000000000" pitchFamily="50" charset="0"/>
                <a:cs typeface="Arial" panose="020B0604020202020204" pitchFamily="34" charset="0"/>
              </a:rPr>
              <a:t>RAN Content </a:t>
            </a:r>
            <a:r>
              <a:rPr lang="fr-FR" altLang="en-US" sz="1067" dirty="0" err="1">
                <a:latin typeface="Montserrat" panose="00000500000000000000" pitchFamily="50" charset="0"/>
                <a:cs typeface="Arial" panose="020B0604020202020204" pitchFamily="34" charset="0"/>
              </a:rPr>
              <a:t>def</a:t>
            </a:r>
            <a:r>
              <a:rPr lang="fr-FR" altLang="en-US" sz="1067"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43C26EB7-1343-40F1-8A9A-FB09985209E2}"/>
              </a:ext>
            </a:extLst>
          </p:cNvPr>
          <p:cNvSpPr txBox="1"/>
          <p:nvPr/>
        </p:nvSpPr>
        <p:spPr>
          <a:xfrm>
            <a:off x="3389785" y="877186"/>
            <a:ext cx="806631" cy="461665"/>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latin typeface="Montserrat" panose="00000500000000000000" pitchFamily="50" charset="0"/>
              </a:rPr>
              <a:t>2022</a:t>
            </a:r>
          </a:p>
        </p:txBody>
      </p:sp>
      <p:sp>
        <p:nvSpPr>
          <p:cNvPr id="58" name="TextBox 57">
            <a:extLst>
              <a:ext uri="{FF2B5EF4-FFF2-40B4-BE49-F238E27FC236}">
                <a16:creationId xmlns:a16="http://schemas.microsoft.com/office/drawing/2014/main" id="{F615A0FA-F8A7-46A3-B980-BC272FDE95AD}"/>
              </a:ext>
            </a:extLst>
          </p:cNvPr>
          <p:cNvSpPr txBox="1"/>
          <p:nvPr/>
        </p:nvSpPr>
        <p:spPr>
          <a:xfrm>
            <a:off x="6994467" y="877186"/>
            <a:ext cx="806631" cy="461665"/>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latin typeface="Montserrat" panose="00000500000000000000" pitchFamily="50" charset="0"/>
              </a:rPr>
              <a:t>2023</a:t>
            </a:r>
          </a:p>
        </p:txBody>
      </p:sp>
      <p:sp>
        <p:nvSpPr>
          <p:cNvPr id="11301" name="TextBox 2">
            <a:extLst>
              <a:ext uri="{FF2B5EF4-FFF2-40B4-BE49-F238E27FC236}">
                <a16:creationId xmlns:a16="http://schemas.microsoft.com/office/drawing/2014/main" id="{8D4DBEE9-BBAC-4669-B4B9-B6EF511D923D}"/>
              </a:ext>
            </a:extLst>
          </p:cNvPr>
          <p:cNvSpPr txBox="1">
            <a:spLocks noChangeArrowheads="1"/>
          </p:cNvSpPr>
          <p:nvPr/>
        </p:nvSpPr>
        <p:spPr bwMode="auto">
          <a:xfrm>
            <a:off x="849784" y="1482552"/>
            <a:ext cx="333746"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11302" name="TextBox 59">
            <a:extLst>
              <a:ext uri="{FF2B5EF4-FFF2-40B4-BE49-F238E27FC236}">
                <a16:creationId xmlns:a16="http://schemas.microsoft.com/office/drawing/2014/main" id="{B8A917A2-478A-4778-A229-162D46B08EB5}"/>
              </a:ext>
            </a:extLst>
          </p:cNvPr>
          <p:cNvSpPr txBox="1">
            <a:spLocks noChangeArrowheads="1"/>
          </p:cNvSpPr>
          <p:nvPr/>
        </p:nvSpPr>
        <p:spPr bwMode="auto">
          <a:xfrm>
            <a:off x="2574867" y="1465619"/>
            <a:ext cx="351378"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Mar.</a:t>
            </a:r>
          </a:p>
        </p:txBody>
      </p:sp>
      <p:sp>
        <p:nvSpPr>
          <p:cNvPr id="11303" name="TextBox 60">
            <a:extLst>
              <a:ext uri="{FF2B5EF4-FFF2-40B4-BE49-F238E27FC236}">
                <a16:creationId xmlns:a16="http://schemas.microsoft.com/office/drawing/2014/main" id="{C732BA79-AA5D-4FE3-AE5D-014988F56672}"/>
              </a:ext>
            </a:extLst>
          </p:cNvPr>
          <p:cNvSpPr txBox="1">
            <a:spLocks noChangeArrowheads="1"/>
          </p:cNvSpPr>
          <p:nvPr/>
        </p:nvSpPr>
        <p:spPr bwMode="auto">
          <a:xfrm>
            <a:off x="9678400" y="1482552"/>
            <a:ext cx="351378"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Mar.</a:t>
            </a:r>
          </a:p>
        </p:txBody>
      </p:sp>
      <p:sp>
        <p:nvSpPr>
          <p:cNvPr id="11304" name="TextBox 61">
            <a:extLst>
              <a:ext uri="{FF2B5EF4-FFF2-40B4-BE49-F238E27FC236}">
                <a16:creationId xmlns:a16="http://schemas.microsoft.com/office/drawing/2014/main" id="{9C2F0C9B-194E-4945-856D-D277463B7A8C}"/>
              </a:ext>
            </a:extLst>
          </p:cNvPr>
          <p:cNvSpPr txBox="1">
            <a:spLocks noChangeArrowheads="1"/>
          </p:cNvSpPr>
          <p:nvPr/>
        </p:nvSpPr>
        <p:spPr bwMode="auto">
          <a:xfrm>
            <a:off x="6128751" y="1482552"/>
            <a:ext cx="351378"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Mar.</a:t>
            </a:r>
          </a:p>
        </p:txBody>
      </p:sp>
      <p:sp>
        <p:nvSpPr>
          <p:cNvPr id="11305" name="TextBox 62">
            <a:extLst>
              <a:ext uri="{FF2B5EF4-FFF2-40B4-BE49-F238E27FC236}">
                <a16:creationId xmlns:a16="http://schemas.microsoft.com/office/drawing/2014/main" id="{4BDBBF45-65B1-4003-8E80-A2F171A06C80}"/>
              </a:ext>
            </a:extLst>
          </p:cNvPr>
          <p:cNvSpPr txBox="1">
            <a:spLocks noChangeArrowheads="1"/>
          </p:cNvSpPr>
          <p:nvPr/>
        </p:nvSpPr>
        <p:spPr bwMode="auto">
          <a:xfrm>
            <a:off x="3491384" y="1482552"/>
            <a:ext cx="322524"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a:t>
            </a:r>
          </a:p>
        </p:txBody>
      </p:sp>
      <p:sp>
        <p:nvSpPr>
          <p:cNvPr id="11306" name="TextBox 63">
            <a:extLst>
              <a:ext uri="{FF2B5EF4-FFF2-40B4-BE49-F238E27FC236}">
                <a16:creationId xmlns:a16="http://schemas.microsoft.com/office/drawing/2014/main" id="{69869CAC-79F5-4996-87B0-FD3FF196EA48}"/>
              </a:ext>
            </a:extLst>
          </p:cNvPr>
          <p:cNvSpPr txBox="1">
            <a:spLocks noChangeArrowheads="1"/>
          </p:cNvSpPr>
          <p:nvPr/>
        </p:nvSpPr>
        <p:spPr bwMode="auto">
          <a:xfrm>
            <a:off x="7108767" y="1482552"/>
            <a:ext cx="322524"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a:t>
            </a:r>
          </a:p>
        </p:txBody>
      </p:sp>
      <p:sp>
        <p:nvSpPr>
          <p:cNvPr id="11307" name="TextBox 64">
            <a:extLst>
              <a:ext uri="{FF2B5EF4-FFF2-40B4-BE49-F238E27FC236}">
                <a16:creationId xmlns:a16="http://schemas.microsoft.com/office/drawing/2014/main" id="{D3FD4A82-F08E-4639-96A7-C8947FA1F58B}"/>
              </a:ext>
            </a:extLst>
          </p:cNvPr>
          <p:cNvSpPr txBox="1">
            <a:spLocks noChangeArrowheads="1"/>
          </p:cNvSpPr>
          <p:nvPr/>
        </p:nvSpPr>
        <p:spPr bwMode="auto">
          <a:xfrm>
            <a:off x="10444633" y="1482552"/>
            <a:ext cx="322524"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a:t>
            </a:r>
          </a:p>
        </p:txBody>
      </p:sp>
      <p:sp>
        <p:nvSpPr>
          <p:cNvPr id="11308" name="TextBox 65">
            <a:extLst>
              <a:ext uri="{FF2B5EF4-FFF2-40B4-BE49-F238E27FC236}">
                <a16:creationId xmlns:a16="http://schemas.microsoft.com/office/drawing/2014/main" id="{B53BEAC4-742F-47AF-BAA7-9D21149CB542}"/>
              </a:ext>
            </a:extLst>
          </p:cNvPr>
          <p:cNvSpPr txBox="1">
            <a:spLocks noChangeArrowheads="1"/>
          </p:cNvSpPr>
          <p:nvPr/>
        </p:nvSpPr>
        <p:spPr bwMode="auto">
          <a:xfrm>
            <a:off x="4524317" y="1482552"/>
            <a:ext cx="333746"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11309" name="TextBox 66">
            <a:extLst>
              <a:ext uri="{FF2B5EF4-FFF2-40B4-BE49-F238E27FC236}">
                <a16:creationId xmlns:a16="http://schemas.microsoft.com/office/drawing/2014/main" id="{6B43F337-0367-44DD-B138-B9B014FAE61B}"/>
              </a:ext>
            </a:extLst>
          </p:cNvPr>
          <p:cNvSpPr txBox="1">
            <a:spLocks noChangeArrowheads="1"/>
          </p:cNvSpPr>
          <p:nvPr/>
        </p:nvSpPr>
        <p:spPr bwMode="auto">
          <a:xfrm>
            <a:off x="8057033" y="1482552"/>
            <a:ext cx="333746"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11310" name="TextBox 67">
            <a:extLst>
              <a:ext uri="{FF2B5EF4-FFF2-40B4-BE49-F238E27FC236}">
                <a16:creationId xmlns:a16="http://schemas.microsoft.com/office/drawing/2014/main" id="{DA0958D3-3DE8-49CB-85B5-022955040AE0}"/>
              </a:ext>
            </a:extLst>
          </p:cNvPr>
          <p:cNvSpPr txBox="1">
            <a:spLocks noChangeArrowheads="1"/>
          </p:cNvSpPr>
          <p:nvPr/>
        </p:nvSpPr>
        <p:spPr bwMode="auto">
          <a:xfrm>
            <a:off x="11331517" y="1482552"/>
            <a:ext cx="333746"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11311" name="TextBox 69">
            <a:extLst>
              <a:ext uri="{FF2B5EF4-FFF2-40B4-BE49-F238E27FC236}">
                <a16:creationId xmlns:a16="http://schemas.microsoft.com/office/drawing/2014/main" id="{9823602D-2B7A-4267-8EC1-7F19DD91F230}"/>
              </a:ext>
            </a:extLst>
          </p:cNvPr>
          <p:cNvSpPr txBox="1">
            <a:spLocks noChangeArrowheads="1"/>
          </p:cNvSpPr>
          <p:nvPr/>
        </p:nvSpPr>
        <p:spPr bwMode="auto">
          <a:xfrm>
            <a:off x="1645651" y="1482552"/>
            <a:ext cx="338554"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Dec.</a:t>
            </a:r>
          </a:p>
        </p:txBody>
      </p:sp>
      <p:sp>
        <p:nvSpPr>
          <p:cNvPr id="11312" name="TextBox 70">
            <a:extLst>
              <a:ext uri="{FF2B5EF4-FFF2-40B4-BE49-F238E27FC236}">
                <a16:creationId xmlns:a16="http://schemas.microsoft.com/office/drawing/2014/main" id="{5F0DF17C-074C-4A7A-968B-3861A9712845}"/>
              </a:ext>
            </a:extLst>
          </p:cNvPr>
          <p:cNvSpPr txBox="1">
            <a:spLocks noChangeArrowheads="1"/>
          </p:cNvSpPr>
          <p:nvPr/>
        </p:nvSpPr>
        <p:spPr bwMode="auto">
          <a:xfrm>
            <a:off x="5313834" y="1482552"/>
            <a:ext cx="338554"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Dec.</a:t>
            </a:r>
          </a:p>
        </p:txBody>
      </p:sp>
      <p:sp>
        <p:nvSpPr>
          <p:cNvPr id="11313" name="TextBox 71">
            <a:extLst>
              <a:ext uri="{FF2B5EF4-FFF2-40B4-BE49-F238E27FC236}">
                <a16:creationId xmlns:a16="http://schemas.microsoft.com/office/drawing/2014/main" id="{0C14CA6A-024E-470A-A437-FCBD2ACF1619}"/>
              </a:ext>
            </a:extLst>
          </p:cNvPr>
          <p:cNvSpPr txBox="1">
            <a:spLocks noChangeArrowheads="1"/>
          </p:cNvSpPr>
          <p:nvPr/>
        </p:nvSpPr>
        <p:spPr bwMode="auto">
          <a:xfrm>
            <a:off x="8912167" y="1482552"/>
            <a:ext cx="338554"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Dec.</a:t>
            </a:r>
          </a:p>
        </p:txBody>
      </p:sp>
      <p:sp>
        <p:nvSpPr>
          <p:cNvPr id="92" name="TextBox 91">
            <a:extLst>
              <a:ext uri="{FF2B5EF4-FFF2-40B4-BE49-F238E27FC236}">
                <a16:creationId xmlns:a16="http://schemas.microsoft.com/office/drawing/2014/main" id="{D0F32943-AE47-4F26-A9B5-74E70C25783F}"/>
              </a:ext>
            </a:extLst>
          </p:cNvPr>
          <p:cNvSpPr txBox="1"/>
          <p:nvPr/>
        </p:nvSpPr>
        <p:spPr>
          <a:xfrm>
            <a:off x="10319751" y="877186"/>
            <a:ext cx="806631" cy="461665"/>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latin typeface="Montserrat" panose="00000500000000000000" pitchFamily="50" charset="0"/>
              </a:rPr>
              <a:t>2024</a:t>
            </a:r>
          </a:p>
        </p:txBody>
      </p:sp>
      <p:sp>
        <p:nvSpPr>
          <p:cNvPr id="11316" name="Rectangle 12">
            <a:extLst>
              <a:ext uri="{FF2B5EF4-FFF2-40B4-BE49-F238E27FC236}">
                <a16:creationId xmlns:a16="http://schemas.microsoft.com/office/drawing/2014/main" id="{604C6A5A-EBFD-4CF4-981B-79A88C6AC810}"/>
              </a:ext>
            </a:extLst>
          </p:cNvPr>
          <p:cNvSpPr>
            <a:spLocks noChangeArrowheads="1"/>
          </p:cNvSpPr>
          <p:nvPr/>
        </p:nvSpPr>
        <p:spPr bwMode="auto">
          <a:xfrm>
            <a:off x="6734118" y="6395298"/>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rgbClr val="000000"/>
                </a:solidFill>
                <a:latin typeface="Arial" panose="020B0604020202020204" pitchFamily="34" charset="0"/>
              </a:rPr>
              <a:t>Now</a:t>
            </a:r>
          </a:p>
        </p:txBody>
      </p:sp>
      <p:sp>
        <p:nvSpPr>
          <p:cNvPr id="11318" name="Diamond 3">
            <a:extLst>
              <a:ext uri="{FF2B5EF4-FFF2-40B4-BE49-F238E27FC236}">
                <a16:creationId xmlns:a16="http://schemas.microsoft.com/office/drawing/2014/main" id="{03A3FCDD-EEE0-4855-9CBB-9BCD7027E651}"/>
              </a:ext>
            </a:extLst>
          </p:cNvPr>
          <p:cNvSpPr>
            <a:spLocks noChangeArrowheads="1"/>
          </p:cNvSpPr>
          <p:nvPr/>
        </p:nvSpPr>
        <p:spPr bwMode="auto">
          <a:xfrm>
            <a:off x="6780685" y="3408719"/>
            <a:ext cx="1195916" cy="522816"/>
          </a:xfrm>
          <a:prstGeom prst="diamond">
            <a:avLst/>
          </a:prstGeom>
          <a:solidFill>
            <a:srgbClr val="92D050"/>
          </a:solidFill>
          <a:ln w="9525" algn="ctr">
            <a:solidFill>
              <a:schemeClr val="tx1"/>
            </a:solidFill>
            <a:round/>
            <a:headEnd/>
            <a:tailEnd/>
          </a:ln>
        </p:spPr>
        <p:txBody>
          <a:bodyPr/>
          <a:lstStyle/>
          <a:p>
            <a:pPr algn="ctr"/>
            <a:endParaRPr lang="en-US" altLang="en-US" sz="800"/>
          </a:p>
        </p:txBody>
      </p:sp>
      <p:sp>
        <p:nvSpPr>
          <p:cNvPr id="11319" name="TextBox 6">
            <a:extLst>
              <a:ext uri="{FF2B5EF4-FFF2-40B4-BE49-F238E27FC236}">
                <a16:creationId xmlns:a16="http://schemas.microsoft.com/office/drawing/2014/main" id="{87964704-E9D6-4BA0-900E-49438BABD56F}"/>
              </a:ext>
            </a:extLst>
          </p:cNvPr>
          <p:cNvSpPr txBox="1">
            <a:spLocks noChangeArrowheads="1"/>
          </p:cNvSpPr>
          <p:nvPr/>
        </p:nvSpPr>
        <p:spPr bwMode="auto">
          <a:xfrm>
            <a:off x="6920384" y="3518786"/>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latin typeface="Montserrat"/>
                <a:cs typeface="Arial" panose="020B0604020202020204" pitchFamily="34" charset="0"/>
              </a:rPr>
              <a:t> </a:t>
            </a:r>
            <a:r>
              <a:rPr lang="fr-FR" altLang="en-US" sz="800">
                <a:latin typeface="Montserrat"/>
                <a:cs typeface="Arial" panose="020B0604020202020204" pitchFamily="34" charset="0"/>
              </a:rPr>
              <a:t>RAN Rel-19 workshop</a:t>
            </a:r>
          </a:p>
        </p:txBody>
      </p:sp>
      <p:sp>
        <p:nvSpPr>
          <p:cNvPr id="11320" name="Diamond 16">
            <a:extLst>
              <a:ext uri="{FF2B5EF4-FFF2-40B4-BE49-F238E27FC236}">
                <a16:creationId xmlns:a16="http://schemas.microsoft.com/office/drawing/2014/main" id="{6D978D19-FBC6-4FA3-8832-073AD506C8E8}"/>
              </a:ext>
            </a:extLst>
          </p:cNvPr>
          <p:cNvSpPr>
            <a:spLocks noChangeArrowheads="1"/>
          </p:cNvSpPr>
          <p:nvPr/>
        </p:nvSpPr>
        <p:spPr bwMode="auto">
          <a:xfrm>
            <a:off x="6759518" y="4054302"/>
            <a:ext cx="1155700" cy="488951"/>
          </a:xfrm>
          <a:prstGeom prst="diamond">
            <a:avLst/>
          </a:prstGeom>
          <a:solidFill>
            <a:srgbClr val="31859C">
              <a:alpha val="50195"/>
            </a:srgbClr>
          </a:solidFill>
          <a:ln w="9525" algn="ctr">
            <a:solidFill>
              <a:schemeClr val="tx1"/>
            </a:solidFill>
            <a:round/>
            <a:headEnd/>
            <a:tailEnd/>
          </a:ln>
        </p:spPr>
        <p:txBody>
          <a:bodyPr/>
          <a:lstStyle/>
          <a:p>
            <a:endParaRPr lang="en-US" altLang="en-US" sz="2400"/>
          </a:p>
        </p:txBody>
      </p:sp>
      <p:sp>
        <p:nvSpPr>
          <p:cNvPr id="11321" name="TextBox 7">
            <a:extLst>
              <a:ext uri="{FF2B5EF4-FFF2-40B4-BE49-F238E27FC236}">
                <a16:creationId xmlns:a16="http://schemas.microsoft.com/office/drawing/2014/main" id="{8A6CF30F-069A-4BDC-A13C-5222CF6F392B}"/>
              </a:ext>
            </a:extLst>
          </p:cNvPr>
          <p:cNvSpPr txBox="1">
            <a:spLocks noChangeArrowheads="1"/>
          </p:cNvSpPr>
          <p:nvPr/>
        </p:nvSpPr>
        <p:spPr bwMode="auto">
          <a:xfrm>
            <a:off x="6912895" y="4090286"/>
            <a:ext cx="8595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latin typeface="Montserrat"/>
                <a:cs typeface="Arial" panose="020B0604020202020204" pitchFamily="34" charset="0"/>
              </a:rPr>
              <a:t>SA Rel-19 </a:t>
            </a:r>
          </a:p>
          <a:p>
            <a:pPr algn="ctr"/>
            <a:r>
              <a:rPr lang="fr-FR" altLang="en-US" sz="800">
                <a:latin typeface="Montserrat"/>
                <a:cs typeface="Arial" panose="020B0604020202020204" pitchFamily="34" charset="0"/>
              </a:rPr>
              <a:t>Workshop (TBC)</a:t>
            </a:r>
          </a:p>
        </p:txBody>
      </p:sp>
      <p:sp>
        <p:nvSpPr>
          <p:cNvPr id="3" name="Chevron 60">
            <a:extLst>
              <a:ext uri="{FF2B5EF4-FFF2-40B4-BE49-F238E27FC236}">
                <a16:creationId xmlns:a16="http://schemas.microsoft.com/office/drawing/2014/main" id="{D995E181-0BAD-41FE-BDAF-EB9E14FBAAD1}"/>
              </a:ext>
            </a:extLst>
          </p:cNvPr>
          <p:cNvSpPr>
            <a:spLocks noChangeArrowheads="1"/>
          </p:cNvSpPr>
          <p:nvPr/>
        </p:nvSpPr>
        <p:spPr bwMode="auto">
          <a:xfrm>
            <a:off x="7618884" y="4090286"/>
            <a:ext cx="1583267"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1067" b="1" dirty="0">
                <a:latin typeface="Montserrat" panose="00000500000000000000" pitchFamily="50" charset="0"/>
                <a:cs typeface="Arial" panose="020B0604020202020204" pitchFamily="34" charset="0"/>
              </a:rPr>
              <a:t> </a:t>
            </a:r>
            <a:r>
              <a:rPr lang="fr-FR" altLang="en-US" sz="1067" dirty="0">
                <a:latin typeface="Montserrat" panose="00000500000000000000" pitchFamily="50" charset="0"/>
                <a:cs typeface="Arial" panose="020B0604020202020204" pitchFamily="34" charset="0"/>
              </a:rPr>
              <a:t>SA St.2 Content </a:t>
            </a:r>
            <a:r>
              <a:rPr lang="fr-FR" altLang="en-US" sz="1067" dirty="0" err="1">
                <a:latin typeface="Montserrat" panose="00000500000000000000" pitchFamily="50" charset="0"/>
                <a:cs typeface="Arial" panose="020B0604020202020204" pitchFamily="34" charset="0"/>
              </a:rPr>
              <a:t>approval</a:t>
            </a:r>
            <a:endParaRPr lang="fr-FR" altLang="en-US" sz="1067" dirty="0">
              <a:latin typeface="Montserrat" panose="00000500000000000000" pitchFamily="50" charset="0"/>
              <a:cs typeface="Arial" panose="020B0604020202020204" pitchFamily="34" charset="0"/>
            </a:endParaRPr>
          </a:p>
        </p:txBody>
      </p:sp>
      <p:sp>
        <p:nvSpPr>
          <p:cNvPr id="4" name="Rectangle 3">
            <a:extLst>
              <a:ext uri="{FF2B5EF4-FFF2-40B4-BE49-F238E27FC236}">
                <a16:creationId xmlns:a16="http://schemas.microsoft.com/office/drawing/2014/main" id="{6B5B08DC-0288-496E-8D34-DE69CC3E9926}"/>
              </a:ext>
            </a:extLst>
          </p:cNvPr>
          <p:cNvSpPr/>
          <p:nvPr/>
        </p:nvSpPr>
        <p:spPr>
          <a:xfrm>
            <a:off x="805333" y="4900545"/>
            <a:ext cx="6004984" cy="1166283"/>
          </a:xfrm>
          <a:prstGeom prst="rect">
            <a:avLst/>
          </a:prstGeom>
          <a:solidFill>
            <a:schemeClr val="bg1"/>
          </a:solidFill>
          <a:ln w="57150"/>
        </p:spPr>
        <p:style>
          <a:lnRef idx="2">
            <a:schemeClr val="accent2"/>
          </a:lnRef>
          <a:fillRef idx="1">
            <a:schemeClr val="lt1"/>
          </a:fillRef>
          <a:effectRef idx="0">
            <a:schemeClr val="accent2"/>
          </a:effectRef>
          <a:fontRef idx="minor">
            <a:schemeClr val="dk1"/>
          </a:fontRef>
        </p:style>
        <p:txBody>
          <a:bodyPr anchor="ctr"/>
          <a:lstStyle/>
          <a:p>
            <a:pPr algn="ctr">
              <a:defRPr/>
            </a:pPr>
            <a:endParaRPr lang="nl-NL" sz="1000" dirty="0"/>
          </a:p>
        </p:txBody>
      </p:sp>
      <p:sp>
        <p:nvSpPr>
          <p:cNvPr id="11325" name="Rectangle 59">
            <a:extLst>
              <a:ext uri="{FF2B5EF4-FFF2-40B4-BE49-F238E27FC236}">
                <a16:creationId xmlns:a16="http://schemas.microsoft.com/office/drawing/2014/main" id="{1A051C49-6483-4978-B6A5-E5665378347E}"/>
              </a:ext>
            </a:extLst>
          </p:cNvPr>
          <p:cNvSpPr>
            <a:spLocks noChangeArrowheads="1"/>
          </p:cNvSpPr>
          <p:nvPr/>
        </p:nvSpPr>
        <p:spPr bwMode="auto">
          <a:xfrm>
            <a:off x="805333" y="4959813"/>
            <a:ext cx="633306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nl-NL" sz="1600" b="1" dirty="0"/>
              <a:t>SA1 expected completion dates:</a:t>
            </a:r>
          </a:p>
          <a:p>
            <a:endParaRPr lang="en-US" altLang="nl-NL" sz="1600" dirty="0"/>
          </a:p>
          <a:p>
            <a:r>
              <a:rPr lang="en-US" altLang="nl-NL" sz="1600" b="1" dirty="0"/>
              <a:t>SA1#103</a:t>
            </a:r>
            <a:r>
              <a:rPr lang="en-US" altLang="nl-NL" sz="1600" dirty="0"/>
              <a:t>	        21-25 Aug 2023	</a:t>
            </a:r>
            <a:r>
              <a:rPr lang="en-US" altLang="nl-NL" sz="1600" b="1" dirty="0"/>
              <a:t>80% normative ready</a:t>
            </a:r>
            <a:endParaRPr lang="nl-NL" altLang="nl-NL" sz="1600" b="1" dirty="0"/>
          </a:p>
          <a:p>
            <a:r>
              <a:rPr lang="en-US" altLang="nl-NL" sz="1600" b="1" dirty="0"/>
              <a:t>SA1#104</a:t>
            </a:r>
            <a:r>
              <a:rPr lang="en-US" altLang="nl-NL" sz="1600" dirty="0"/>
              <a:t>	        13-17 Nov 2023	</a:t>
            </a:r>
            <a:r>
              <a:rPr lang="en-US" altLang="nl-NL" sz="1600" b="1" dirty="0"/>
              <a:t>100% normative ready</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6F5BC4-3375-49DB-ADDC-27AA39A44C15}"/>
              </a:ext>
            </a:extLst>
          </p:cNvPr>
          <p:cNvSpPr/>
          <p:nvPr/>
        </p:nvSpPr>
        <p:spPr>
          <a:xfrm>
            <a:off x="8840955" y="1263300"/>
            <a:ext cx="3160734" cy="105218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8B1A3A87-DFCE-4F38-8538-4486A4593CD6}"/>
              </a:ext>
            </a:extLst>
          </p:cNvPr>
          <p:cNvSpPr/>
          <p:nvPr/>
        </p:nvSpPr>
        <p:spPr>
          <a:xfrm>
            <a:off x="452409" y="4138707"/>
            <a:ext cx="5876612" cy="2333214"/>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GB" sz="2000" dirty="0"/>
              <a:t>Roaming value-added services (</a:t>
            </a:r>
            <a:r>
              <a:rPr lang="en-GB" sz="2000" dirty="0">
                <a:hlinkClick r:id="rId2" action="ppaction://hlinksldjump"/>
              </a:rPr>
              <a:t>RVAS</a:t>
            </a:r>
            <a:r>
              <a:rPr lang="en-GB" sz="2000" dirty="0"/>
              <a:t>)</a:t>
            </a:r>
          </a:p>
          <a:p>
            <a:pPr marL="285750" indent="-285750">
              <a:buFontTx/>
              <a:buChar char="-"/>
            </a:pPr>
            <a:r>
              <a:rPr lang="en-GB" sz="2000" dirty="0"/>
              <a:t>Energy Efficiency as service criteria (</a:t>
            </a:r>
            <a:r>
              <a:rPr lang="en-GB" sz="2000" dirty="0" err="1">
                <a:hlinkClick r:id="rId3" action="ppaction://hlinksldjump"/>
              </a:rPr>
              <a:t>EnergyServ</a:t>
            </a:r>
            <a:r>
              <a:rPr lang="en-GB" sz="2000" dirty="0"/>
              <a:t>)</a:t>
            </a:r>
          </a:p>
          <a:p>
            <a:pPr marL="285750" indent="-285750">
              <a:buFontTx/>
              <a:buChar char="-"/>
            </a:pPr>
            <a:r>
              <a:rPr lang="en-GB" sz="2000" dirty="0"/>
              <a:t>Upper layer traffic steering, switching and split over dual 3GPP access (</a:t>
            </a:r>
            <a:r>
              <a:rPr lang="en-GB" sz="2000" dirty="0">
                <a:hlinkClick r:id="rId4" action="ppaction://hlinksldjump"/>
              </a:rPr>
              <a:t>DualSteer</a:t>
            </a:r>
            <a:r>
              <a:rPr lang="en-GB" sz="2000" dirty="0"/>
              <a:t>)</a:t>
            </a:r>
            <a:endParaRPr lang="en-US" sz="2000" dirty="0"/>
          </a:p>
          <a:p>
            <a:pPr marL="285750" indent="-285750">
              <a:buFontTx/>
              <a:buChar char="-"/>
            </a:pPr>
            <a:r>
              <a:rPr lang="en-GB" sz="2000" dirty="0"/>
              <a:t>AI/ML Model Transfer_Phase2 (</a:t>
            </a:r>
            <a:r>
              <a:rPr lang="en-US" sz="2000" dirty="0">
                <a:hlinkClick r:id="rId5" action="ppaction://hlinksldjump"/>
              </a:rPr>
              <a:t>AIML_MT_Ph2</a:t>
            </a:r>
            <a:r>
              <a:rPr lang="en-US" sz="2000" dirty="0"/>
              <a:t>)</a:t>
            </a:r>
          </a:p>
          <a:p>
            <a:pPr marL="285750" indent="-285750">
              <a:buFontTx/>
              <a:buChar char="-"/>
            </a:pPr>
            <a:r>
              <a:rPr lang="en-GB" sz="2000" dirty="0"/>
              <a:t>Network Sharing Aspects (</a:t>
            </a:r>
            <a:r>
              <a:rPr lang="en-US" sz="2000" dirty="0">
                <a:hlinkClick r:id="rId6" action="ppaction://hlinksldjump"/>
              </a:rPr>
              <a:t>NetShare</a:t>
            </a:r>
            <a:r>
              <a:rPr lang="en-US" sz="2000" dirty="0"/>
              <a:t>)</a:t>
            </a:r>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452409" y="1410118"/>
            <a:ext cx="5876612" cy="240649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a:p>
            <a:pPr marL="285750" indent="-285750">
              <a:buFontTx/>
              <a:buChar char="-"/>
            </a:pPr>
            <a:r>
              <a:rPr lang="en-GB" sz="2000" dirty="0"/>
              <a:t>Integrated Sensing and Communication (</a:t>
            </a:r>
            <a:r>
              <a:rPr lang="de-DE" sz="2000" dirty="0">
                <a:hlinkClick r:id="rId7" action="ppaction://hlinksldjump"/>
              </a:rPr>
              <a:t>Sensing</a:t>
            </a:r>
            <a:r>
              <a:rPr lang="de-DE" sz="2000" dirty="0"/>
              <a:t>)</a:t>
            </a:r>
          </a:p>
          <a:p>
            <a:pPr marL="285750" indent="-285750">
              <a:buFontTx/>
              <a:buChar char="-"/>
            </a:pPr>
            <a:r>
              <a:rPr lang="en-GB" sz="2000" dirty="0"/>
              <a:t>Ambient power-enabled Internet of Things (</a:t>
            </a:r>
            <a:r>
              <a:rPr lang="de-DE" sz="2000" dirty="0">
                <a:hlinkClick r:id="rId8" action="ppaction://hlinksldjump"/>
              </a:rPr>
              <a:t>Ambient IoT</a:t>
            </a:r>
            <a:r>
              <a:rPr lang="de-DE" sz="2000" dirty="0"/>
              <a:t>)</a:t>
            </a:r>
          </a:p>
          <a:p>
            <a:pPr marL="285750" indent="-285750">
              <a:buFontTx/>
              <a:buChar char="-"/>
            </a:pPr>
            <a:r>
              <a:rPr lang="en-US" sz="2000" dirty="0"/>
              <a:t>Localized Mobile Metaverse Services (</a:t>
            </a:r>
            <a:r>
              <a:rPr lang="en-US" sz="2000" dirty="0">
                <a:hlinkClick r:id="rId9" action="ppaction://hlinksldjump"/>
              </a:rPr>
              <a:t>Metaverse</a:t>
            </a:r>
            <a:r>
              <a:rPr lang="en-US" sz="2000" dirty="0"/>
              <a:t>)</a:t>
            </a:r>
            <a:endParaRPr lang="en-GB" sz="2000"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725885" y="1335325"/>
            <a:ext cx="5002771" cy="2481289"/>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GB" sz="2000" dirty="0"/>
              <a:t>Network of Service Robots with Ambient Intelligence (</a:t>
            </a:r>
            <a:r>
              <a:rPr lang="en-US" sz="2000" dirty="0">
                <a:hlinkClick r:id="rId4" action="ppaction://hlinksldjump"/>
              </a:rPr>
              <a:t>SOBOT</a:t>
            </a:r>
            <a:r>
              <a:rPr lang="en-US" sz="2000" dirty="0"/>
              <a:t>)</a:t>
            </a:r>
          </a:p>
          <a:p>
            <a:pPr marL="285750" indent="-285750">
              <a:buFontTx/>
              <a:buChar char="-"/>
            </a:pPr>
            <a:r>
              <a:rPr lang="en-GB" sz="2000" dirty="0"/>
              <a:t>Satellite access </a:t>
            </a:r>
            <a:r>
              <a:rPr lang="en-US" sz="2000" dirty="0"/>
              <a:t>- Phase 3 (</a:t>
            </a:r>
            <a:r>
              <a:rPr lang="en-GB" sz="2000" dirty="0">
                <a:hlinkClick r:id="rId10" action="ppaction://hlinksldjump"/>
              </a:rPr>
              <a:t>5GSAT_Ph3</a:t>
            </a:r>
            <a:r>
              <a:rPr lang="en-GB" sz="2000" dirty="0"/>
              <a:t>)</a:t>
            </a:r>
            <a:r>
              <a:rPr lang="en-US" sz="2000" dirty="0"/>
              <a:t> </a:t>
            </a:r>
          </a:p>
          <a:p>
            <a:pPr marL="285750" indent="-285750">
              <a:buFontTx/>
              <a:buChar char="-"/>
            </a:pPr>
            <a:r>
              <a:rPr lang="en-GB" sz="2000" dirty="0"/>
              <a:t>UAV Phase 3 (</a:t>
            </a:r>
            <a:r>
              <a:rPr lang="en-US" sz="2000" dirty="0">
                <a:hlinkClick r:id="rId11" action="ppaction://hlinksldjump"/>
              </a:rPr>
              <a:t>UAV_Ph3</a:t>
            </a:r>
            <a:r>
              <a:rPr lang="en-US" sz="2000" dirty="0"/>
              <a:t>)</a:t>
            </a:r>
          </a:p>
          <a:p>
            <a:pPr marL="285750" indent="-285750">
              <a:buFontTx/>
              <a:buChar char="-"/>
            </a:pPr>
            <a:r>
              <a:rPr lang="en-GB" sz="2000" dirty="0"/>
              <a:t>FRMCS - Phase 5 (</a:t>
            </a:r>
            <a:r>
              <a:rPr lang="en-US" sz="2000" dirty="0">
                <a:hlinkClick r:id="rId12" action="ppaction://hlinksldjump"/>
              </a:rPr>
              <a:t>FRMCS_Ph5</a:t>
            </a:r>
            <a:r>
              <a:rPr lang="en-US" sz="2000" dirty="0"/>
              <a:t>)</a:t>
            </a:r>
          </a:p>
          <a:p>
            <a:pPr marL="285750" indent="-285750">
              <a:buFontTx/>
              <a:buChar char="-"/>
            </a:pPr>
            <a:r>
              <a:rPr lang="en-US" sz="2000" dirty="0"/>
              <a:t>Interconnect of SNPN </a:t>
            </a:r>
            <a:r>
              <a:rPr lang="en-GB" sz="2000" dirty="0"/>
              <a:t>(</a:t>
            </a:r>
            <a:r>
              <a:rPr lang="en-GB" sz="2000" dirty="0">
                <a:hlinkClick r:id="rId13" action="ppaction://hlinksldjump"/>
              </a:rPr>
              <a:t>FS_ISN</a:t>
            </a:r>
            <a:r>
              <a:rPr lang="en-GB" sz="2000" dirty="0"/>
              <a:t>)</a:t>
            </a:r>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836292" y="3910771"/>
            <a:ext cx="2284903"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a:t>
            </a:r>
          </a:p>
        </p:txBody>
      </p:sp>
      <p:sp>
        <p:nvSpPr>
          <p:cNvPr id="9" name="Rectangle 8">
            <a:extLst>
              <a:ext uri="{FF2B5EF4-FFF2-40B4-BE49-F238E27FC236}">
                <a16:creationId xmlns:a16="http://schemas.microsoft.com/office/drawing/2014/main" id="{BD8B0073-3350-4011-A1AA-2521F2E973F4}"/>
              </a:ext>
            </a:extLst>
          </p:cNvPr>
          <p:cNvSpPr/>
          <p:nvPr/>
        </p:nvSpPr>
        <p:spPr>
          <a:xfrm>
            <a:off x="836293" y="1189784"/>
            <a:ext cx="2284903"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a:t>
            </a:r>
          </a:p>
        </p:txBody>
      </p:sp>
      <p:sp>
        <p:nvSpPr>
          <p:cNvPr id="10" name="Rectangle 9">
            <a:extLst>
              <a:ext uri="{FF2B5EF4-FFF2-40B4-BE49-F238E27FC236}">
                <a16:creationId xmlns:a16="http://schemas.microsoft.com/office/drawing/2014/main" id="{451AD876-C7B9-437B-B3AE-914F68151F0A}"/>
              </a:ext>
            </a:extLst>
          </p:cNvPr>
          <p:cNvSpPr/>
          <p:nvPr/>
        </p:nvSpPr>
        <p:spPr>
          <a:xfrm>
            <a:off x="6998918" y="1118830"/>
            <a:ext cx="2744397" cy="3942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410550" y="187529"/>
            <a:ext cx="10515600" cy="1325563"/>
          </a:xfrm>
        </p:spPr>
        <p:txBody>
          <a:bodyPr/>
          <a:lstStyle/>
          <a:p>
            <a:r>
              <a:rPr lang="en-US" sz="4800" b="1" dirty="0"/>
              <a:t>Stage 1 Rel-19 Topics</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3C329B-6853-441F-98B0-5509694BA57F}"/>
              </a:ext>
            </a:extLst>
          </p:cNvPr>
          <p:cNvSpPr/>
          <p:nvPr/>
        </p:nvSpPr>
        <p:spPr>
          <a:xfrm>
            <a:off x="3032156" y="2716814"/>
            <a:ext cx="6127688" cy="14243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7200" dirty="0"/>
              <a:t>New Features</a:t>
            </a:r>
          </a:p>
        </p:txBody>
      </p:sp>
    </p:spTree>
    <p:extLst>
      <p:ext uri="{BB962C8B-B14F-4D97-AF65-F5344CB8AC3E}">
        <p14:creationId xmlns:p14="http://schemas.microsoft.com/office/powerpoint/2010/main" val="514653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813151711"/>
              </p:ext>
            </p:extLst>
          </p:nvPr>
        </p:nvGraphicFramePr>
        <p:xfrm>
          <a:off x="299963" y="1341151"/>
          <a:ext cx="7896503" cy="5024718"/>
        </p:xfrm>
        <a:graphic>
          <a:graphicData uri="http://schemas.openxmlformats.org/drawingml/2006/table">
            <a:tbl>
              <a:tblPr bandRow="1">
                <a:tableStyleId>{2D5ABB26-0587-4C30-8999-92F81FD0307C}</a:tableStyleId>
              </a:tblPr>
              <a:tblGrid>
                <a:gridCol w="1246925">
                  <a:extLst>
                    <a:ext uri="{9D8B030D-6E8A-4147-A177-3AD203B41FA5}">
                      <a16:colId xmlns:a16="http://schemas.microsoft.com/office/drawing/2014/main" val="201738029"/>
                    </a:ext>
                  </a:extLst>
                </a:gridCol>
                <a:gridCol w="2243487">
                  <a:extLst>
                    <a:ext uri="{9D8B030D-6E8A-4147-A177-3AD203B41FA5}">
                      <a16:colId xmlns:a16="http://schemas.microsoft.com/office/drawing/2014/main" val="2338416132"/>
                    </a:ext>
                  </a:extLst>
                </a:gridCol>
                <a:gridCol w="964195">
                  <a:extLst>
                    <a:ext uri="{9D8B030D-6E8A-4147-A177-3AD203B41FA5}">
                      <a16:colId xmlns:a16="http://schemas.microsoft.com/office/drawing/2014/main" val="2639471719"/>
                    </a:ext>
                  </a:extLst>
                </a:gridCol>
                <a:gridCol w="3441896">
                  <a:extLst>
                    <a:ext uri="{9D8B030D-6E8A-4147-A177-3AD203B41FA5}">
                      <a16:colId xmlns:a16="http://schemas.microsoft.com/office/drawing/2014/main" val="514953518"/>
                    </a:ext>
                  </a:extLst>
                </a:gridCol>
              </a:tblGrid>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Vasil </a:t>
                      </a:r>
                      <a:r>
                        <a:rPr lang="de-AT" sz="1800" kern="1200" dirty="0">
                          <a:solidFill>
                            <a:schemeClr val="tx1"/>
                          </a:solidFill>
                          <a:effectLst/>
                          <a:latin typeface="+mn-lt"/>
                          <a:ea typeface="+mn-ea"/>
                          <a:cs typeface="+mn-cs"/>
                        </a:rPr>
                        <a:t>Aleksiev</a:t>
                      </a:r>
                      <a:r>
                        <a:rPr lang="nl-NL" sz="1800" kern="1200" dirty="0">
                          <a:solidFill>
                            <a:schemeClr val="tx1"/>
                          </a:solidFill>
                          <a:effectLst/>
                          <a:latin typeface="+mn-lt"/>
                          <a:ea typeface="+mn-ea"/>
                          <a:cs typeface="+mn-cs"/>
                        </a:rPr>
                        <a:t> (</a:t>
                      </a:r>
                      <a:r>
                        <a:rPr lang="de-AT" sz="1800" kern="1200" dirty="0">
                          <a:solidFill>
                            <a:schemeClr val="tx1"/>
                          </a:solidFill>
                          <a:effectLst/>
                          <a:latin typeface="+mn-lt"/>
                          <a:ea typeface="+mn-ea"/>
                          <a:cs typeface="+mn-cs"/>
                        </a:rPr>
                        <a:t>Deutsche Telekom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TR 22.387</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latin typeface="+mn-lt"/>
                          <a:ea typeface="+mn-ea"/>
                          <a:cs typeface="+mn-cs"/>
                        </a:rPr>
                        <a:t>WID - </a:t>
                      </a:r>
                      <a:r>
                        <a:rPr lang="en-GB" sz="1800" kern="1200" dirty="0">
                          <a:solidFill>
                            <a:schemeClr val="tx1"/>
                          </a:solidFill>
                          <a:latin typeface="+mn-lt"/>
                          <a:ea typeface="+mn-ea"/>
                          <a:cs typeface="+mn-cs"/>
                          <a:hlinkClick r:id="rId3"/>
                        </a:rPr>
                        <a:t>SP-230507</a:t>
                      </a:r>
                      <a:endParaRPr lang="en-GB"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391758">
                <a:tc gridSpan="4">
                  <a:txBody>
                    <a:bodyPr/>
                    <a:lstStyle/>
                    <a:p>
                      <a:r>
                        <a:rPr lang="nl-NL" sz="1600" b="1" dirty="0"/>
                        <a:t>Description </a:t>
                      </a:r>
                    </a:p>
                  </a:txBody>
                  <a:tcPr/>
                </a:tc>
                <a:tc hMerge="1">
                  <a:txBody>
                    <a:bodyPr/>
                    <a:lstStyle/>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algn="just"/>
                      <a:r>
                        <a:rPr lang="en-GB" sz="1600" kern="1200" dirty="0">
                          <a:solidFill>
                            <a:schemeClr val="tx1"/>
                          </a:solidFill>
                          <a:effectLst/>
                          <a:latin typeface="+mn-lt"/>
                          <a:ea typeface="+mn-ea"/>
                          <a:cs typeface="+mn-cs"/>
                        </a:rPr>
                        <a:t>This work focuses on the potential </a:t>
                      </a:r>
                      <a:r>
                        <a:rPr lang="en-GB" sz="1600" b="0" kern="1200" dirty="0">
                          <a:solidFill>
                            <a:schemeClr val="tx1"/>
                          </a:solidFill>
                          <a:effectLst/>
                          <a:latin typeface="+mn-lt"/>
                          <a:ea typeface="+mn-ea"/>
                          <a:cs typeface="+mn-cs"/>
                        </a:rPr>
                        <a:t>of </a:t>
                      </a:r>
                      <a:r>
                        <a:rPr lang="en-GB" sz="1600" b="1" kern="1200" dirty="0">
                          <a:solidFill>
                            <a:schemeClr val="tx1"/>
                          </a:solidFill>
                          <a:effectLst/>
                          <a:latin typeface="+mn-lt"/>
                          <a:ea typeface="+mn-ea"/>
                          <a:cs typeface="+mn-cs"/>
                        </a:rPr>
                        <a:t>integrated sensing and communication technology for enabling new services and use cases for various industries</a:t>
                      </a:r>
                      <a:r>
                        <a:rPr lang="en-GB" sz="1600" kern="1200" dirty="0">
                          <a:solidFill>
                            <a:schemeClr val="tx1"/>
                          </a:solidFill>
                          <a:effectLst/>
                          <a:latin typeface="+mn-lt"/>
                          <a:ea typeface="+mn-ea"/>
                          <a:cs typeface="+mn-cs"/>
                        </a:rPr>
                        <a:t>. 5G wireless sensing service, as part of a cellular network provides new possibilities for enhanced usage of the telecommunication infrastructure in areas of object detection and tracking, environment monitoring and human motion monitoring. It provides input to various verticals - UAVs, smart home, V2X, factories.</a:t>
                      </a:r>
                    </a:p>
                    <a:p>
                      <a:endParaRPr lang="de-AT"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Use cases cover a wide range of applications, including:</a:t>
                      </a:r>
                      <a:endParaRPr lang="de-AT"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Intruder detection for smart home, on a highway, for railways, for factory, for predefined secure areas around critical infrastructure</a:t>
                      </a:r>
                      <a:endParaRPr lang="de-AT"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Collision avoidance and trajectory tracking of UAVs, vehicles, AGVs</a:t>
                      </a:r>
                      <a:endParaRPr lang="de-AT"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Automotive </a:t>
                      </a:r>
                      <a:r>
                        <a:rPr lang="en-GB" sz="1600" kern="1200" dirty="0" err="1">
                          <a:solidFill>
                            <a:schemeClr val="tx1"/>
                          </a:solidFill>
                          <a:effectLst/>
                          <a:latin typeface="+mn-lt"/>
                          <a:ea typeface="+mn-ea"/>
                          <a:cs typeface="+mn-cs"/>
                        </a:rPr>
                        <a:t>maneuvering</a:t>
                      </a:r>
                      <a:r>
                        <a:rPr lang="en-GB" sz="1600" kern="1200" dirty="0">
                          <a:solidFill>
                            <a:schemeClr val="tx1"/>
                          </a:solidFill>
                          <a:effectLst/>
                          <a:latin typeface="+mn-lt"/>
                          <a:ea typeface="+mn-ea"/>
                          <a:cs typeface="+mn-cs"/>
                        </a:rPr>
                        <a:t> and navigation</a:t>
                      </a:r>
                      <a:endParaRPr lang="de-AT"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Public safety search and rescue</a:t>
                      </a:r>
                      <a:endParaRPr lang="de-AT"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Rainfall monitoring and flooding</a:t>
                      </a:r>
                      <a:endParaRPr lang="de-AT"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Health and sports monitoring</a:t>
                      </a:r>
                      <a:endParaRPr lang="de-AT" sz="1600" kern="1200" dirty="0">
                        <a:solidFill>
                          <a:schemeClr val="tx1"/>
                        </a:solidFill>
                        <a:effectLst/>
                        <a:latin typeface="+mn-lt"/>
                        <a:ea typeface="+mn-ea"/>
                        <a:cs typeface="+mn-cs"/>
                      </a:endParaRPr>
                    </a:p>
                    <a:p>
                      <a:endParaRPr lang="nl-NL" sz="1600" b="1" dirty="0"/>
                    </a:p>
                  </a:txBody>
                  <a:tcPr/>
                </a:tc>
                <a:tc hMerge="1">
                  <a:txBody>
                    <a:bodyPr/>
                    <a:lstStyle/>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97558405"/>
                  </a:ext>
                </a:extLst>
              </a:tr>
            </a:tbl>
          </a:graphicData>
        </a:graphic>
      </p:graphicFrame>
      <p:pic>
        <p:nvPicPr>
          <p:cNvPr id="2" name="图片 1">
            <a:extLst>
              <a:ext uri="{FF2B5EF4-FFF2-40B4-BE49-F238E27FC236}">
                <a16:creationId xmlns:a16="http://schemas.microsoft.com/office/drawing/2014/main" id="{4A5CB3B5-7224-CF13-F2E1-E8BE32EF70F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24596" y="1438398"/>
            <a:ext cx="2861244" cy="1752289"/>
          </a:xfrm>
          <a:prstGeom prst="rect">
            <a:avLst/>
          </a:prstGeom>
          <a:noFill/>
          <a:ln>
            <a:noFill/>
          </a:ln>
        </p:spPr>
      </p:pic>
      <p:pic>
        <p:nvPicPr>
          <p:cNvPr id="5" name="Grafik 4">
            <a:extLst>
              <a:ext uri="{FF2B5EF4-FFF2-40B4-BE49-F238E27FC236}">
                <a16:creationId xmlns:a16="http://schemas.microsoft.com/office/drawing/2014/main" id="{8375A45A-B5EE-CC6D-8D2C-038F9D36EB1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24596" y="4449527"/>
            <a:ext cx="3179190" cy="1986994"/>
          </a:xfrm>
          <a:prstGeom prst="rect">
            <a:avLst/>
          </a:prstGeom>
          <a:noFill/>
          <a:ln>
            <a:noFill/>
          </a:ln>
        </p:spPr>
      </p:pic>
      <p:pic>
        <p:nvPicPr>
          <p:cNvPr id="87" name="图片 1">
            <a:extLst>
              <a:ext uri="{FF2B5EF4-FFF2-40B4-BE49-F238E27FC236}">
                <a16:creationId xmlns:a16="http://schemas.microsoft.com/office/drawing/2014/main" id="{A0BE4310-45A6-9EEA-57F3-F3ED8422EDA9}"/>
              </a:ext>
            </a:extLst>
          </p:cNvPr>
          <p:cNvPicPr>
            <a:picLocks noChangeAspect="1"/>
          </p:cNvPicPr>
          <p:nvPr/>
        </p:nvPicPr>
        <p:blipFill>
          <a:blip r:embed="rId6"/>
          <a:stretch>
            <a:fillRect/>
          </a:stretch>
        </p:blipFill>
        <p:spPr>
          <a:xfrm>
            <a:off x="8435743" y="3190687"/>
            <a:ext cx="3756257" cy="1325646"/>
          </a:xfrm>
          <a:prstGeom prst="rect">
            <a:avLst/>
          </a:prstGeom>
        </p:spPr>
      </p:pic>
      <p:sp>
        <p:nvSpPr>
          <p:cNvPr id="10" name="Title 1">
            <a:extLst>
              <a:ext uri="{FF2B5EF4-FFF2-40B4-BE49-F238E27FC236}">
                <a16:creationId xmlns:a16="http://schemas.microsoft.com/office/drawing/2014/main" id="{8DABCC59-552F-4609-857A-04D8846B78B4}"/>
              </a:ext>
            </a:extLst>
          </p:cNvPr>
          <p:cNvSpPr txBox="1">
            <a:spLocks/>
          </p:cNvSpPr>
          <p:nvPr/>
        </p:nvSpPr>
        <p:spPr>
          <a:xfrm>
            <a:off x="171832" y="146197"/>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US" sz="4800" b="1" dirty="0"/>
              <a:t>Integrated Sensing &amp; Communication</a:t>
            </a:r>
          </a:p>
        </p:txBody>
      </p:sp>
    </p:spTree>
    <p:extLst>
      <p:ext uri="{BB962C8B-B14F-4D97-AF65-F5344CB8AC3E}">
        <p14:creationId xmlns:p14="http://schemas.microsoft.com/office/powerpoint/2010/main" val="2341757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15B6BDB-7AC4-42BD-8478-14E9C32304F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3483" y="1952563"/>
            <a:ext cx="1030275" cy="490239"/>
          </a:xfrm>
          <a:prstGeom prst="rect">
            <a:avLst/>
          </a:prstGeom>
        </p:spPr>
      </p:pic>
      <p:pic>
        <p:nvPicPr>
          <p:cNvPr id="12" name="图片 11">
            <a:extLst>
              <a:ext uri="{FF2B5EF4-FFF2-40B4-BE49-F238E27FC236}">
                <a16:creationId xmlns:a16="http://schemas.microsoft.com/office/drawing/2014/main" id="{056716A0-039A-4D09-8C0A-66050F2EFA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6176" y="1803169"/>
            <a:ext cx="1306129" cy="789026"/>
          </a:xfrm>
          <a:prstGeom prst="rect">
            <a:avLst/>
          </a:prstGeom>
        </p:spPr>
      </p:pic>
      <p:pic>
        <p:nvPicPr>
          <p:cNvPr id="13" name="图片 12">
            <a:extLst>
              <a:ext uri="{FF2B5EF4-FFF2-40B4-BE49-F238E27FC236}">
                <a16:creationId xmlns:a16="http://schemas.microsoft.com/office/drawing/2014/main" id="{43528CE0-3E95-46F1-8629-509F77FC36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43651" y="2628660"/>
            <a:ext cx="1225113" cy="1225113"/>
          </a:xfrm>
          <a:prstGeom prst="rect">
            <a:avLst/>
          </a:prstGeom>
        </p:spPr>
      </p:pic>
      <p:pic>
        <p:nvPicPr>
          <p:cNvPr id="14" name="图片 13">
            <a:extLst>
              <a:ext uri="{FF2B5EF4-FFF2-40B4-BE49-F238E27FC236}">
                <a16:creationId xmlns:a16="http://schemas.microsoft.com/office/drawing/2014/main" id="{7632B8C7-B09D-462F-8A85-CDC41FF79AE6}"/>
              </a:ext>
            </a:extLst>
          </p:cNvPr>
          <p:cNvPicPr>
            <a:picLocks noChangeAspect="1"/>
          </p:cNvPicPr>
          <p:nvPr/>
        </p:nvPicPr>
        <p:blipFill>
          <a:blip r:embed="rId5"/>
          <a:stretch>
            <a:fillRect/>
          </a:stretch>
        </p:blipFill>
        <p:spPr>
          <a:xfrm>
            <a:off x="8576285" y="2712195"/>
            <a:ext cx="1030275" cy="1141578"/>
          </a:xfrm>
          <a:prstGeom prst="rect">
            <a:avLst/>
          </a:prstGeom>
        </p:spPr>
      </p:pic>
      <p:graphicFrame>
        <p:nvGraphicFramePr>
          <p:cNvPr id="18" name="图示 17">
            <a:extLst>
              <a:ext uri="{FF2B5EF4-FFF2-40B4-BE49-F238E27FC236}">
                <a16:creationId xmlns:a16="http://schemas.microsoft.com/office/drawing/2014/main" id="{9DC0607E-4E30-47E1-898E-1A9C0C3B2A22}"/>
              </a:ext>
            </a:extLst>
          </p:cNvPr>
          <p:cNvGraphicFramePr/>
          <p:nvPr>
            <p:extLst>
              <p:ext uri="{D42A27DB-BD31-4B8C-83A1-F6EECF244321}">
                <p14:modId xmlns:p14="http://schemas.microsoft.com/office/powerpoint/2010/main" val="3931414366"/>
              </p:ext>
            </p:extLst>
          </p:nvPr>
        </p:nvGraphicFramePr>
        <p:xfrm>
          <a:off x="8303260" y="4140200"/>
          <a:ext cx="3436292" cy="201758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0" name="Title 1">
            <a:extLst>
              <a:ext uri="{FF2B5EF4-FFF2-40B4-BE49-F238E27FC236}">
                <a16:creationId xmlns:a16="http://schemas.microsoft.com/office/drawing/2014/main" id="{D666FE1B-2F45-4072-988F-B28FD66790EA}"/>
              </a:ext>
            </a:extLst>
          </p:cNvPr>
          <p:cNvSpPr txBox="1">
            <a:spLocks/>
          </p:cNvSpPr>
          <p:nvPr/>
        </p:nvSpPr>
        <p:spPr>
          <a:xfrm>
            <a:off x="141032" y="14912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GB" altLang="zh-CN" sz="4800" b="1" dirty="0"/>
              <a:t>Ambient power-enabled IoT (1/2)</a:t>
            </a:r>
          </a:p>
        </p:txBody>
      </p:sp>
      <p:graphicFrame>
        <p:nvGraphicFramePr>
          <p:cNvPr id="15" name="Content Placeholder 6">
            <a:extLst>
              <a:ext uri="{FF2B5EF4-FFF2-40B4-BE49-F238E27FC236}">
                <a16:creationId xmlns:a16="http://schemas.microsoft.com/office/drawing/2014/main" id="{4D99259F-B337-4C49-AF89-83A40BC2ACC9}"/>
              </a:ext>
            </a:extLst>
          </p:cNvPr>
          <p:cNvGraphicFramePr>
            <a:graphicFrameLocks noGrp="1"/>
          </p:cNvGraphicFramePr>
          <p:nvPr>
            <p:ph idx="1"/>
            <p:extLst>
              <p:ext uri="{D42A27DB-BD31-4B8C-83A1-F6EECF244321}">
                <p14:modId xmlns:p14="http://schemas.microsoft.com/office/powerpoint/2010/main" val="2101018065"/>
              </p:ext>
            </p:extLst>
          </p:nvPr>
        </p:nvGraphicFramePr>
        <p:xfrm>
          <a:off x="292152" y="1344399"/>
          <a:ext cx="7896503" cy="5147440"/>
        </p:xfrm>
        <a:graphic>
          <a:graphicData uri="http://schemas.openxmlformats.org/drawingml/2006/table">
            <a:tbl>
              <a:tblPr bandRow="1">
                <a:tableStyleId>{2D5ABB26-0587-4C30-8999-92F81FD0307C}</a:tableStyleId>
              </a:tblPr>
              <a:tblGrid>
                <a:gridCol w="1246925">
                  <a:extLst>
                    <a:ext uri="{9D8B030D-6E8A-4147-A177-3AD203B41FA5}">
                      <a16:colId xmlns:a16="http://schemas.microsoft.com/office/drawing/2014/main" val="201738029"/>
                    </a:ext>
                  </a:extLst>
                </a:gridCol>
                <a:gridCol w="2243487">
                  <a:extLst>
                    <a:ext uri="{9D8B030D-6E8A-4147-A177-3AD203B41FA5}">
                      <a16:colId xmlns:a16="http://schemas.microsoft.com/office/drawing/2014/main" val="2338416132"/>
                    </a:ext>
                  </a:extLst>
                </a:gridCol>
                <a:gridCol w="964195">
                  <a:extLst>
                    <a:ext uri="{9D8B030D-6E8A-4147-A177-3AD203B41FA5}">
                      <a16:colId xmlns:a16="http://schemas.microsoft.com/office/drawing/2014/main" val="2639471719"/>
                    </a:ext>
                  </a:extLst>
                </a:gridCol>
                <a:gridCol w="3441896">
                  <a:extLst>
                    <a:ext uri="{9D8B030D-6E8A-4147-A177-3AD203B41FA5}">
                      <a16:colId xmlns:a16="http://schemas.microsoft.com/office/drawing/2014/main" val="514953518"/>
                    </a:ext>
                  </a:extLst>
                </a:gridCol>
              </a:tblGrid>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err="1">
                          <a:solidFill>
                            <a:schemeClr val="tx1"/>
                          </a:solidFill>
                          <a:effectLst/>
                          <a:latin typeface="+mn-lt"/>
                          <a:ea typeface="+mn-ea"/>
                          <a:cs typeface="+mn-cs"/>
                        </a:rPr>
                        <a:t>Weijie</a:t>
                      </a:r>
                      <a:r>
                        <a:rPr lang="en-US" altLang="zh-CN" sz="1800" kern="1200" dirty="0">
                          <a:solidFill>
                            <a:schemeClr val="tx1"/>
                          </a:solidFill>
                          <a:effectLst/>
                          <a:latin typeface="+mn-lt"/>
                          <a:ea typeface="+mn-ea"/>
                          <a:cs typeface="+mn-cs"/>
                        </a:rPr>
                        <a:t> Xu</a:t>
                      </a:r>
                      <a:r>
                        <a:rPr lang="sv-SE" sz="1800" kern="1200" dirty="0">
                          <a:solidFill>
                            <a:schemeClr val="tx1"/>
                          </a:solidFill>
                          <a:effectLst/>
                          <a:latin typeface="+mn-lt"/>
                          <a:ea typeface="+mn-ea"/>
                          <a:cs typeface="+mn-cs"/>
                        </a:rPr>
                        <a: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OPPO</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hlinkClick r:id="rId11"/>
                        </a:rPr>
                        <a:t>TR 22.840</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392560">
                <a:tc gridSpan="4">
                  <a:txBody>
                    <a:bodyPr/>
                    <a:lstStyle/>
                    <a:p>
                      <a:r>
                        <a:rPr lang="nl-NL" sz="1600" b="1" dirty="0"/>
                        <a:t>Description </a:t>
                      </a:r>
                    </a:p>
                  </a:txBody>
                  <a:tcPr/>
                </a:tc>
                <a:tc hMerge="1">
                  <a:txBody>
                    <a:bodyPr/>
                    <a:lstStyle/>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marL="0" indent="0">
                        <a:buFont typeface="Arial" panose="020B0604020202020204" pitchFamily="34" charset="0"/>
                        <a:buNone/>
                      </a:pPr>
                      <a:r>
                        <a:rPr lang="en-GB" altLang="zh-CN" dirty="0"/>
                        <a:t>Ambient power-enabled Internet of Things device is an </a:t>
                      </a:r>
                      <a:r>
                        <a:rPr lang="en-GB" altLang="zh-CN" b="1" dirty="0"/>
                        <a:t>IoT device powered by energy harvesting</a:t>
                      </a:r>
                      <a:r>
                        <a:rPr lang="en-GB" altLang="zh-CN" dirty="0"/>
                        <a:t>, being either battery-less or with limited energy storage capability (e.g. using a capacitor) and the energy is provided through the harvesting of radio waves, light, motion, heat, or any other power source that could be seen suitable. </a:t>
                      </a:r>
                    </a:p>
                    <a:p>
                      <a:pPr marL="285750" indent="-285750">
                        <a:buFont typeface="Arial" panose="020B0604020202020204" pitchFamily="34" charset="0"/>
                        <a:buChar char="•"/>
                      </a:pPr>
                      <a:endParaRPr lang="en-GB" altLang="zh-CN" dirty="0"/>
                    </a:p>
                    <a:p>
                      <a:pPr marL="0" indent="0">
                        <a:buFont typeface="Arial" panose="020B0604020202020204" pitchFamily="34" charset="0"/>
                        <a:buNone/>
                      </a:pPr>
                      <a:r>
                        <a:rPr lang="en-GB" altLang="zh-CN" dirty="0"/>
                        <a:t>The promising characteristics of ambient IoT device: </a:t>
                      </a:r>
                    </a:p>
                    <a:p>
                      <a:pPr marL="742950" lvl="1" indent="-285750">
                        <a:buFont typeface="Calibri" panose="020F0502020204030204" pitchFamily="34" charset="0"/>
                        <a:buChar char="-"/>
                      </a:pPr>
                      <a:r>
                        <a:rPr lang="en-US" altLang="zh-CN" dirty="0"/>
                        <a:t>W</a:t>
                      </a:r>
                      <a:r>
                        <a:rPr lang="en-GB" altLang="zh-CN" dirty="0" err="1"/>
                        <a:t>ith</a:t>
                      </a:r>
                      <a:r>
                        <a:rPr lang="en-GB" altLang="zh-CN" dirty="0"/>
                        <a:t> </a:t>
                      </a:r>
                      <a:r>
                        <a:rPr lang="en-GB" altLang="zh-CN" b="1" dirty="0"/>
                        <a:t>low complexity, small size, lower power consumption </a:t>
                      </a:r>
                      <a:r>
                        <a:rPr lang="en-GB" altLang="zh-CN" dirty="0"/>
                        <a:t>(than existing IoT devices) thus enable ultra-low cost</a:t>
                      </a:r>
                    </a:p>
                    <a:p>
                      <a:pPr marL="742950" lvl="1" indent="-285750">
                        <a:buFont typeface="Calibri" panose="020F0502020204030204" pitchFamily="34" charset="0"/>
                        <a:buChar char="-"/>
                      </a:pPr>
                      <a:r>
                        <a:rPr lang="en-GB" altLang="zh-CN" dirty="0"/>
                        <a:t>It can be </a:t>
                      </a:r>
                      <a:r>
                        <a:rPr lang="en-GB" altLang="zh-CN" b="1" dirty="0"/>
                        <a:t>maintenance free </a:t>
                      </a:r>
                      <a:r>
                        <a:rPr lang="en-GB" altLang="zh-CN" dirty="0"/>
                        <a:t>thus it save the labour cost and it is friendly to the environment</a:t>
                      </a:r>
                    </a:p>
                    <a:p>
                      <a:pPr marL="742950" lvl="1" indent="-285750">
                        <a:buFont typeface="Calibri" panose="020F0502020204030204" pitchFamily="34" charset="0"/>
                        <a:buChar char="-"/>
                      </a:pPr>
                      <a:r>
                        <a:rPr lang="en-GB" altLang="zh-CN" dirty="0"/>
                        <a:t>It can have </a:t>
                      </a:r>
                      <a:r>
                        <a:rPr lang="en-GB" altLang="zh-CN" b="1" dirty="0"/>
                        <a:t>long life span </a:t>
                      </a:r>
                      <a:r>
                        <a:rPr lang="en-GB" altLang="zh-CN" dirty="0"/>
                        <a:t>(e.g. more than 10 years).</a:t>
                      </a:r>
                    </a:p>
                    <a:p>
                      <a:pPr marL="742950" lvl="1" indent="-285750">
                        <a:buFont typeface="Calibri" panose="020F0502020204030204" pitchFamily="34" charset="0"/>
                        <a:buChar char="-"/>
                      </a:pPr>
                      <a:r>
                        <a:rPr lang="en-GB" altLang="zh-CN" dirty="0"/>
                        <a:t>It is able to adapt to some extreme environmental conditions (e.g. high pressure, extremely high/low temperature, humid environment</a:t>
                      </a:r>
                      <a:endParaRPr lang="zh-CN" altLang="zh-CN" dirty="0"/>
                    </a:p>
                    <a:p>
                      <a:endParaRPr lang="nl-NL" sz="1600" b="1" dirty="0"/>
                    </a:p>
                  </a:txBody>
                  <a:tcPr/>
                </a:tc>
                <a:tc hMerge="1">
                  <a:txBody>
                    <a:bodyPr/>
                    <a:lstStyle/>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35229192"/>
                  </a:ext>
                </a:extLst>
              </a:tr>
            </a:tbl>
          </a:graphicData>
        </a:graphic>
      </p:graphicFrame>
    </p:spTree>
    <p:extLst>
      <p:ext uri="{BB962C8B-B14F-4D97-AF65-F5344CB8AC3E}">
        <p14:creationId xmlns:p14="http://schemas.microsoft.com/office/powerpoint/2010/main" val="2553116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1C96825-980D-4771-AE0D-6E4980F7DD28}"/>
              </a:ext>
            </a:extLst>
          </p:cNvPr>
          <p:cNvSpPr txBox="1"/>
          <p:nvPr/>
        </p:nvSpPr>
        <p:spPr>
          <a:xfrm>
            <a:off x="141032" y="1305680"/>
            <a:ext cx="4595270" cy="3231654"/>
          </a:xfrm>
          <a:prstGeom prst="rect">
            <a:avLst/>
          </a:prstGeom>
          <a:noFill/>
        </p:spPr>
        <p:txBody>
          <a:bodyPr wrap="square" rtlCol="0">
            <a:spAutoFit/>
          </a:bodyPr>
          <a:lstStyle/>
          <a:p>
            <a:pPr marL="285750" indent="-285750">
              <a:buFont typeface="Arial" panose="020B0604020202020204" pitchFamily="34" charset="0"/>
              <a:buChar char="•"/>
            </a:pPr>
            <a:r>
              <a:rPr lang="en-GB" altLang="zh-CN" sz="2000" dirty="0"/>
              <a:t>During the SA1 study, the following functions of ambient have been identified:</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Identification for inventory</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Sensor data collection</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Positioning</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Actuator</a:t>
            </a:r>
          </a:p>
          <a:p>
            <a:pPr marL="285750" indent="-285750">
              <a:buFont typeface="Arial" panose="020B0604020202020204" pitchFamily="34" charset="0"/>
              <a:buChar char="•"/>
            </a:pPr>
            <a:r>
              <a:rPr lang="en-GB" altLang="zh-CN" dirty="0"/>
              <a:t>It can be used in To-C area and To-B area, and for indoor or outdoor deployment.</a:t>
            </a:r>
          </a:p>
          <a:p>
            <a:pPr marL="285750" indent="-285750">
              <a:buFont typeface="Arial" panose="020B0604020202020204" pitchFamily="34" charset="0"/>
              <a:buChar char="•"/>
            </a:pPr>
            <a:endParaRPr lang="en-GB" altLang="zh-CN" dirty="0"/>
          </a:p>
          <a:p>
            <a:endParaRPr lang="zh-CN" altLang="en-US" dirty="0"/>
          </a:p>
        </p:txBody>
      </p:sp>
      <p:pic>
        <p:nvPicPr>
          <p:cNvPr id="10" name="图片 9">
            <a:extLst>
              <a:ext uri="{FF2B5EF4-FFF2-40B4-BE49-F238E27FC236}">
                <a16:creationId xmlns:a16="http://schemas.microsoft.com/office/drawing/2014/main" id="{E8BE97AC-0411-4188-8767-D3B6C05CB6D6}"/>
              </a:ext>
            </a:extLst>
          </p:cNvPr>
          <p:cNvPicPr>
            <a:picLocks noChangeAspect="1"/>
          </p:cNvPicPr>
          <p:nvPr/>
        </p:nvPicPr>
        <p:blipFill>
          <a:blip r:embed="rId2"/>
          <a:stretch>
            <a:fillRect/>
          </a:stretch>
        </p:blipFill>
        <p:spPr>
          <a:xfrm>
            <a:off x="224533" y="4368330"/>
            <a:ext cx="3115568" cy="2299170"/>
          </a:xfrm>
          <a:prstGeom prst="rect">
            <a:avLst/>
          </a:prstGeom>
        </p:spPr>
      </p:pic>
      <p:pic>
        <p:nvPicPr>
          <p:cNvPr id="15" name="图片 14">
            <a:extLst>
              <a:ext uri="{FF2B5EF4-FFF2-40B4-BE49-F238E27FC236}">
                <a16:creationId xmlns:a16="http://schemas.microsoft.com/office/drawing/2014/main" id="{747F6A97-29C2-4603-BF13-97BA862AE4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97557" y="4368330"/>
            <a:ext cx="3229296" cy="2299170"/>
          </a:xfrm>
          <a:prstGeom prst="rect">
            <a:avLst/>
          </a:prstGeom>
          <a:noFill/>
          <a:ln>
            <a:noFill/>
          </a:ln>
        </p:spPr>
      </p:pic>
      <p:pic>
        <p:nvPicPr>
          <p:cNvPr id="16" name="图片 15">
            <a:extLst>
              <a:ext uri="{FF2B5EF4-FFF2-40B4-BE49-F238E27FC236}">
                <a16:creationId xmlns:a16="http://schemas.microsoft.com/office/drawing/2014/main" id="{C0D73242-A080-4708-901F-AF80071C843E}"/>
              </a:ext>
            </a:extLst>
          </p:cNvPr>
          <p:cNvPicPr>
            <a:picLocks noChangeAspect="1"/>
          </p:cNvPicPr>
          <p:nvPr/>
        </p:nvPicPr>
        <p:blipFill>
          <a:blip r:embed="rId4"/>
          <a:stretch>
            <a:fillRect/>
          </a:stretch>
        </p:blipFill>
        <p:spPr>
          <a:xfrm>
            <a:off x="6790354" y="4330262"/>
            <a:ext cx="2743200" cy="2375305"/>
          </a:xfrm>
          <a:prstGeom prst="rect">
            <a:avLst/>
          </a:prstGeom>
        </p:spPr>
      </p:pic>
      <p:pic>
        <p:nvPicPr>
          <p:cNvPr id="1026" name="图片 68">
            <a:extLst>
              <a:ext uri="{FF2B5EF4-FFF2-40B4-BE49-F238E27FC236}">
                <a16:creationId xmlns:a16="http://schemas.microsoft.com/office/drawing/2014/main" id="{02A64D0E-200E-49BB-B7EF-98D00924B015}"/>
              </a:ext>
            </a:extLst>
          </p:cNvPr>
          <p:cNvPicPr>
            <a:picLocks noChangeArrowheads="1"/>
          </p:cNvPicPr>
          <p:nvPr/>
        </p:nvPicPr>
        <p:blipFill>
          <a:blip r:embed="rId5">
            <a:extLst>
              <a:ext uri="{28A0092B-C50C-407E-A947-70E740481C1C}">
                <a14:useLocalDpi xmlns:a14="http://schemas.microsoft.com/office/drawing/2010/main" val="0"/>
              </a:ext>
            </a:extLst>
          </a:blip>
          <a:srcRect l="18587" t="15530" r="-978" b="1588"/>
          <a:stretch>
            <a:fillRect/>
          </a:stretch>
        </p:blipFill>
        <p:spPr bwMode="auto">
          <a:xfrm>
            <a:off x="4699001" y="2029467"/>
            <a:ext cx="3012102" cy="202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a:extLst>
              <a:ext uri="{FF2B5EF4-FFF2-40B4-BE49-F238E27FC236}">
                <a16:creationId xmlns:a16="http://schemas.microsoft.com/office/drawing/2014/main" id="{FD8CD966-EEBD-437B-AB37-01A984E2BE6F}"/>
              </a:ext>
            </a:extLst>
          </p:cNvPr>
          <p:cNvPicPr/>
          <p:nvPr/>
        </p:nvPicPr>
        <p:blipFill>
          <a:blip r:embed="rId6"/>
          <a:stretch>
            <a:fillRect/>
          </a:stretch>
        </p:blipFill>
        <p:spPr>
          <a:xfrm>
            <a:off x="7711103" y="1968520"/>
            <a:ext cx="2409599" cy="2144372"/>
          </a:xfrm>
          <a:prstGeom prst="rect">
            <a:avLst/>
          </a:prstGeom>
        </p:spPr>
      </p:pic>
      <p:pic>
        <p:nvPicPr>
          <p:cNvPr id="20" name="Picture 1">
            <a:extLst>
              <a:ext uri="{FF2B5EF4-FFF2-40B4-BE49-F238E27FC236}">
                <a16:creationId xmlns:a16="http://schemas.microsoft.com/office/drawing/2014/main" id="{F07CFA8B-8037-461C-94F2-67A5B3E17978}"/>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23500" y="1952416"/>
            <a:ext cx="1968500" cy="2251284"/>
          </a:xfrm>
          <a:prstGeom prst="rect">
            <a:avLst/>
          </a:prstGeom>
          <a:noFill/>
          <a:ln>
            <a:noFill/>
          </a:ln>
        </p:spPr>
      </p:pic>
      <p:pic>
        <p:nvPicPr>
          <p:cNvPr id="1027" name="Picture 2">
            <a:extLst>
              <a:ext uri="{FF2B5EF4-FFF2-40B4-BE49-F238E27FC236}">
                <a16:creationId xmlns:a16="http://schemas.microsoft.com/office/drawing/2014/main" id="{AA67A680-9441-44B4-A9F1-5FC92BB0DA4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97055" y="4330262"/>
            <a:ext cx="2491214" cy="214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233D9ACE-DF40-4AD2-A282-94E725DF81E2}"/>
              </a:ext>
            </a:extLst>
          </p:cNvPr>
          <p:cNvSpPr txBox="1">
            <a:spLocks/>
          </p:cNvSpPr>
          <p:nvPr/>
        </p:nvSpPr>
        <p:spPr>
          <a:xfrm>
            <a:off x="141032" y="14912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GB" altLang="zh-CN" sz="4800" b="1" dirty="0"/>
              <a:t>Ambient power-enabled IoT (2/2)</a:t>
            </a:r>
          </a:p>
        </p:txBody>
      </p:sp>
    </p:spTree>
    <p:extLst>
      <p:ext uri="{BB962C8B-B14F-4D97-AF65-F5344CB8AC3E}">
        <p14:creationId xmlns:p14="http://schemas.microsoft.com/office/powerpoint/2010/main" val="3811602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stretch>
            <a:fillRect/>
          </a:stretch>
        </p:blipFill>
        <p:spPr>
          <a:xfrm>
            <a:off x="9248954" y="5052635"/>
            <a:ext cx="2246584" cy="1316602"/>
          </a:xfrm>
          <a:prstGeom prst="rect">
            <a:avLst/>
          </a:prstGeom>
        </p:spPr>
      </p:pic>
      <p:pic>
        <p:nvPicPr>
          <p:cNvPr id="32" name="Picture 31"/>
          <p:cNvPicPr>
            <a:picLocks noChangeAspect="1"/>
          </p:cNvPicPr>
          <p:nvPr/>
        </p:nvPicPr>
        <p:blipFill>
          <a:blip r:embed="rId4"/>
          <a:stretch>
            <a:fillRect/>
          </a:stretch>
        </p:blipFill>
        <p:spPr>
          <a:xfrm>
            <a:off x="9258813" y="3739991"/>
            <a:ext cx="2236725" cy="1285473"/>
          </a:xfrm>
          <a:prstGeom prst="rect">
            <a:avLst/>
          </a:prstGeom>
        </p:spPr>
      </p:pic>
      <p:pic>
        <p:nvPicPr>
          <p:cNvPr id="28" name="Picture 27"/>
          <p:cNvPicPr>
            <a:picLocks noChangeAspect="1"/>
          </p:cNvPicPr>
          <p:nvPr/>
        </p:nvPicPr>
        <p:blipFill>
          <a:blip r:embed="rId5"/>
          <a:stretch>
            <a:fillRect/>
          </a:stretch>
        </p:blipFill>
        <p:spPr>
          <a:xfrm>
            <a:off x="9196466" y="2507211"/>
            <a:ext cx="2299072" cy="1220101"/>
          </a:xfrm>
          <a:prstGeom prst="rect">
            <a:avLst/>
          </a:prstGeom>
        </p:spPr>
      </p:pic>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04238840"/>
              </p:ext>
            </p:extLst>
          </p:nvPr>
        </p:nvGraphicFramePr>
        <p:xfrm>
          <a:off x="293696" y="1343004"/>
          <a:ext cx="8250908" cy="5354173"/>
        </p:xfrm>
        <a:graphic>
          <a:graphicData uri="http://schemas.openxmlformats.org/drawingml/2006/table">
            <a:tbl>
              <a:tblPr bandRow="1">
                <a:tableStyleId>{2D5ABB26-0587-4C30-8999-92F81FD0307C}</a:tableStyleId>
              </a:tblPr>
              <a:tblGrid>
                <a:gridCol w="1305006">
                  <a:extLst>
                    <a:ext uri="{9D8B030D-6E8A-4147-A177-3AD203B41FA5}">
                      <a16:colId xmlns:a16="http://schemas.microsoft.com/office/drawing/2014/main" val="201738029"/>
                    </a:ext>
                  </a:extLst>
                </a:gridCol>
                <a:gridCol w="2774777">
                  <a:extLst>
                    <a:ext uri="{9D8B030D-6E8A-4147-A177-3AD203B41FA5}">
                      <a16:colId xmlns:a16="http://schemas.microsoft.com/office/drawing/2014/main" val="2338416132"/>
                    </a:ext>
                  </a:extLst>
                </a:gridCol>
                <a:gridCol w="1106905">
                  <a:extLst>
                    <a:ext uri="{9D8B030D-6E8A-4147-A177-3AD203B41FA5}">
                      <a16:colId xmlns:a16="http://schemas.microsoft.com/office/drawing/2014/main" val="2639471719"/>
                    </a:ext>
                  </a:extLst>
                </a:gridCol>
                <a:gridCol w="3064220">
                  <a:extLst>
                    <a:ext uri="{9D8B030D-6E8A-4147-A177-3AD203B41FA5}">
                      <a16:colId xmlns:a16="http://schemas.microsoft.com/office/drawing/2014/main" val="514953518"/>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Erik Guttman</a:t>
                      </a:r>
                      <a:br>
                        <a:rPr lang="sv-SE" sz="1800" kern="1200" dirty="0">
                          <a:solidFill>
                            <a:schemeClr val="tx1"/>
                          </a:solidFill>
                          <a:effectLst/>
                          <a:latin typeface="+mn-lt"/>
                          <a:ea typeface="+mn-ea"/>
                          <a:cs typeface="+mn-cs"/>
                        </a:rPr>
                      </a:br>
                      <a:r>
                        <a:rPr lang="sv-SE" sz="1800" kern="1200" dirty="0">
                          <a:solidFill>
                            <a:schemeClr val="tx1"/>
                          </a:solidFill>
                          <a:effectLst/>
                          <a:latin typeface="+mn-lt"/>
                          <a:ea typeface="+mn-ea"/>
                          <a:cs typeface="+mn-cs"/>
                        </a:rPr>
                        <a:t>(Samsung</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6"/>
                        </a:rPr>
                        <a:t>TR 22.856</a:t>
                      </a:r>
                      <a:endParaRPr lang="nl-NL"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WID - </a:t>
                      </a:r>
                      <a:r>
                        <a:rPr lang="nl-NL" sz="1800" dirty="0">
                          <a:hlinkClick r:id="rId7"/>
                        </a:rPr>
                        <a:t>SP-220353</a:t>
                      </a:r>
                      <a:endParaRPr lang="nl-NL" sz="1800" dirty="0">
                        <a:highlight>
                          <a:srgbClr val="FFFF00"/>
                        </a:highlight>
                      </a:endParaRPr>
                    </a:p>
                  </a:txBody>
                  <a:tcPr/>
                </a:tc>
                <a:extLst>
                  <a:ext uri="{0D108BD9-81ED-4DB2-BD59-A6C34878D82A}">
                    <a16:rowId xmlns:a16="http://schemas.microsoft.com/office/drawing/2014/main" val="711006635"/>
                  </a:ext>
                </a:extLst>
              </a:tr>
              <a:tr h="477373">
                <a:tc gridSpan="4">
                  <a:txBody>
                    <a:bodyPr/>
                    <a:lstStyle/>
                    <a:p>
                      <a:r>
                        <a:rPr lang="nl-NL" sz="1600" b="1" dirty="0"/>
                        <a:t>Description </a:t>
                      </a:r>
                    </a:p>
                  </a:txBody>
                  <a:tcPr/>
                </a:tc>
                <a:tc hMerge="1">
                  <a:txBody>
                    <a:bodyPr/>
                    <a:lstStyle/>
                    <a:p>
                      <a:pPr algn="just"/>
                      <a:endParaRPr lang="en-US" sz="1600" b="1"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gridSpan="4">
                  <a:txBody>
                    <a:bodyPr/>
                    <a:lstStyle/>
                    <a:p>
                      <a:pPr algn="just"/>
                      <a:r>
                        <a:rPr lang="en-US" sz="1600" kern="1200" dirty="0">
                          <a:solidFill>
                            <a:schemeClr val="tx1"/>
                          </a:solidFill>
                          <a:effectLst/>
                          <a:latin typeface="+mn-lt"/>
                          <a:ea typeface="+mn-ea"/>
                          <a:cs typeface="+mn-cs"/>
                        </a:rPr>
                        <a:t>Investigate enhancement</a:t>
                      </a:r>
                      <a:r>
                        <a:rPr lang="en-US" sz="1600" kern="1200" baseline="0" dirty="0">
                          <a:solidFill>
                            <a:schemeClr val="tx1"/>
                          </a:solidFill>
                          <a:effectLst/>
                          <a:latin typeface="+mn-lt"/>
                          <a:ea typeface="+mn-ea"/>
                          <a:cs typeface="+mn-cs"/>
                        </a:rPr>
                        <a:t> of the 5G system to enhanced XR-based services as well as other functionality to offer shared and interactive user experience of local content and services, accessed  by users in the proximity or remotely. </a:t>
                      </a:r>
                    </a:p>
                    <a:p>
                      <a:pPr algn="just"/>
                      <a:r>
                        <a:rPr lang="en-US" sz="1600" kern="1200" dirty="0">
                          <a:solidFill>
                            <a:schemeClr val="tx1"/>
                          </a:solidFill>
                          <a:effectLst/>
                          <a:latin typeface="+mn-lt"/>
                          <a:ea typeface="+mn-ea"/>
                          <a:cs typeface="+mn-cs"/>
                        </a:rPr>
                        <a:t>The following areas have yielded</a:t>
                      </a:r>
                      <a:r>
                        <a:rPr lang="en-US" sz="1600" kern="1200" baseline="0" dirty="0">
                          <a:solidFill>
                            <a:schemeClr val="tx1"/>
                          </a:solidFill>
                          <a:effectLst/>
                          <a:latin typeface="+mn-lt"/>
                          <a:ea typeface="+mn-ea"/>
                          <a:cs typeface="+mn-cs"/>
                        </a:rPr>
                        <a:t> potential requirements in the study include:</a:t>
                      </a:r>
                    </a:p>
                    <a:p>
                      <a:pPr marL="285750" indent="-285750" algn="just">
                        <a:buFont typeface="Arial" charset="0"/>
                        <a:buChar char="•"/>
                      </a:pPr>
                      <a:r>
                        <a:rPr lang="en-US" sz="1600" b="1" kern="1200" dirty="0">
                          <a:solidFill>
                            <a:schemeClr val="tx1"/>
                          </a:solidFill>
                          <a:effectLst/>
                          <a:latin typeface="+mn-lt"/>
                          <a:ea typeface="+mn-ea"/>
                          <a:cs typeface="+mn-cs"/>
                        </a:rPr>
                        <a:t>Localized mobile metaverse service functionality </a:t>
                      </a:r>
                      <a:r>
                        <a:rPr lang="en-US" sz="1600" b="0" kern="1200" dirty="0">
                          <a:solidFill>
                            <a:schemeClr val="tx1"/>
                          </a:solidFill>
                          <a:effectLst/>
                          <a:latin typeface="+mn-lt"/>
                          <a:ea typeface="+mn-ea"/>
                          <a:cs typeface="+mn-cs"/>
                        </a:rPr>
                        <a:t>to</a:t>
                      </a:r>
                      <a:r>
                        <a:rPr lang="en-US" sz="1600" b="0" kern="1200" baseline="0" dirty="0">
                          <a:solidFill>
                            <a:schemeClr val="tx1"/>
                          </a:solidFill>
                          <a:effectLst/>
                          <a:latin typeface="+mn-lt"/>
                          <a:ea typeface="+mn-ea"/>
                          <a:cs typeface="+mn-cs"/>
                        </a:rPr>
                        <a:t> define, discover, interact with and perceive services associated with a point in space, surface, etc.</a:t>
                      </a:r>
                      <a:endParaRPr lang="en-US" sz="1600" kern="1200" dirty="0">
                        <a:solidFill>
                          <a:schemeClr val="tx1"/>
                        </a:solidFill>
                        <a:effectLst/>
                        <a:latin typeface="+mn-lt"/>
                        <a:ea typeface="+mn-ea"/>
                        <a:cs typeface="+mn-cs"/>
                      </a:endParaRPr>
                    </a:p>
                    <a:p>
                      <a:pPr marL="285750" indent="-285750" algn="just">
                        <a:buFont typeface="Arial" charset="0"/>
                        <a:buChar char="•"/>
                      </a:pPr>
                      <a:r>
                        <a:rPr lang="en-US" sz="1600" b="1" kern="1200" dirty="0">
                          <a:solidFill>
                            <a:schemeClr val="tx1"/>
                          </a:solidFill>
                          <a:effectLst/>
                          <a:latin typeface="+mn-lt"/>
                          <a:ea typeface="+mn-ea"/>
                          <a:cs typeface="+mn-cs"/>
                        </a:rPr>
                        <a:t>3D avatar call </a:t>
                      </a:r>
                      <a:r>
                        <a:rPr lang="en-US" sz="1600" kern="1200" dirty="0">
                          <a:solidFill>
                            <a:schemeClr val="tx1"/>
                          </a:solidFill>
                          <a:effectLst/>
                          <a:latin typeface="+mn-lt"/>
                          <a:ea typeface="+mn-ea"/>
                          <a:cs typeface="+mn-cs"/>
                        </a:rPr>
                        <a:t>a new</a:t>
                      </a:r>
                      <a:r>
                        <a:rPr lang="en-US" sz="1600" kern="1200" baseline="0" dirty="0">
                          <a:solidFill>
                            <a:schemeClr val="tx1"/>
                          </a:solidFill>
                          <a:effectLst/>
                          <a:latin typeface="+mn-lt"/>
                          <a:ea typeface="+mn-ea"/>
                          <a:cs typeface="+mn-cs"/>
                        </a:rPr>
                        <a:t> service for conversational communication </a:t>
                      </a:r>
                      <a:endParaRPr lang="en-US" sz="1600" kern="1200" dirty="0">
                        <a:solidFill>
                          <a:schemeClr val="tx1"/>
                        </a:solidFill>
                        <a:effectLst/>
                        <a:latin typeface="+mn-lt"/>
                        <a:ea typeface="+mn-ea"/>
                        <a:cs typeface="+mn-cs"/>
                      </a:endParaRPr>
                    </a:p>
                    <a:p>
                      <a:pPr marL="285750" indent="-285750" algn="just">
                        <a:buFont typeface="Arial" charset="0"/>
                        <a:buChar char="•"/>
                      </a:pPr>
                      <a:r>
                        <a:rPr lang="en-US" sz="1600" b="1" kern="1200" dirty="0">
                          <a:solidFill>
                            <a:schemeClr val="tx1"/>
                          </a:solidFill>
                          <a:effectLst/>
                          <a:latin typeface="+mn-lt"/>
                          <a:ea typeface="+mn-ea"/>
                          <a:cs typeface="+mn-cs"/>
                        </a:rPr>
                        <a:t>XR service</a:t>
                      </a:r>
                      <a:r>
                        <a:rPr lang="en-US" sz="1600" b="1" kern="1200" baseline="0" dirty="0">
                          <a:solidFill>
                            <a:schemeClr val="tx1"/>
                          </a:solidFill>
                          <a:effectLst/>
                          <a:latin typeface="+mn-lt"/>
                          <a:ea typeface="+mn-ea"/>
                          <a:cs typeface="+mn-cs"/>
                        </a:rPr>
                        <a:t> enablers for location agnostic service experience</a:t>
                      </a:r>
                      <a:r>
                        <a:rPr lang="en-US" sz="1600" b="0" kern="1200" baseline="0" dirty="0">
                          <a:solidFill>
                            <a:schemeClr val="tx1"/>
                          </a:solidFill>
                          <a:effectLst/>
                          <a:latin typeface="+mn-lt"/>
                          <a:ea typeface="+mn-ea"/>
                          <a:cs typeface="+mn-cs"/>
                        </a:rPr>
                        <a:t> to overcome latency as a constraint for long-range interactive services.</a:t>
                      </a:r>
                      <a:endParaRPr lang="en-US" sz="1600" b="1" kern="1200" dirty="0">
                        <a:solidFill>
                          <a:schemeClr val="tx1"/>
                        </a:solidFill>
                        <a:effectLst/>
                        <a:latin typeface="+mn-lt"/>
                        <a:ea typeface="+mn-ea"/>
                        <a:cs typeface="+mn-cs"/>
                      </a:endParaRPr>
                    </a:p>
                    <a:p>
                      <a:pPr marL="285750" indent="-285750" algn="just">
                        <a:buFont typeface="Arial" charset="0"/>
                        <a:buChar char="•"/>
                      </a:pPr>
                      <a:r>
                        <a:rPr lang="en-US" sz="1600" b="1" kern="1200" dirty="0">
                          <a:solidFill>
                            <a:schemeClr val="tx1"/>
                          </a:solidFill>
                          <a:effectLst/>
                          <a:latin typeface="+mn-lt"/>
                          <a:ea typeface="+mn-ea"/>
                          <a:cs typeface="+mn-cs"/>
                        </a:rPr>
                        <a:t>Coordination</a:t>
                      </a:r>
                      <a:r>
                        <a:rPr lang="en-US" sz="1600" b="1" kern="1200" baseline="0" dirty="0">
                          <a:solidFill>
                            <a:schemeClr val="tx1"/>
                          </a:solidFill>
                          <a:effectLst/>
                          <a:latin typeface="+mn-lt"/>
                          <a:ea typeface="+mn-ea"/>
                          <a:cs typeface="+mn-cs"/>
                        </a:rPr>
                        <a:t> and operation of mobile metaverse services </a:t>
                      </a:r>
                      <a:r>
                        <a:rPr lang="en-US" sz="1600" b="0" kern="1200" baseline="0" dirty="0">
                          <a:solidFill>
                            <a:schemeClr val="tx1"/>
                          </a:solidFill>
                          <a:effectLst/>
                          <a:latin typeface="+mn-lt"/>
                          <a:ea typeface="+mn-ea"/>
                          <a:cs typeface="+mn-cs"/>
                        </a:rPr>
                        <a:t>to support diverse media scenarios involving multiple applications, users and devices. Support user identity verification and management.   </a:t>
                      </a:r>
                    </a:p>
                    <a:p>
                      <a:pPr marL="285750" indent="-285750" algn="just">
                        <a:buFont typeface="Arial" charset="0"/>
                        <a:buChar char="•"/>
                      </a:pPr>
                      <a:r>
                        <a:rPr lang="en-US" sz="1600" b="1" kern="1200" dirty="0">
                          <a:solidFill>
                            <a:schemeClr val="tx1"/>
                          </a:solidFill>
                          <a:effectLst/>
                          <a:latin typeface="+mn-lt"/>
                          <a:ea typeface="+mn-ea"/>
                          <a:cs typeface="+mn-cs"/>
                        </a:rPr>
                        <a:t>Support for virtual entities in mobile metaverse services</a:t>
                      </a:r>
                      <a:r>
                        <a:rPr lang="en-US" sz="1600" b="0" kern="1200" dirty="0">
                          <a:solidFill>
                            <a:schemeClr val="tx1"/>
                          </a:solidFill>
                          <a:effectLst/>
                          <a:latin typeface="+mn-lt"/>
                          <a:ea typeface="+mn-ea"/>
                          <a:cs typeface="+mn-cs"/>
                        </a:rPr>
                        <a:t> such as software entities that can be ‘users</a:t>
                      </a:r>
                      <a:r>
                        <a:rPr lang="en-US" sz="1600" b="0" kern="1200" baseline="0" dirty="0">
                          <a:solidFill>
                            <a:schemeClr val="tx1"/>
                          </a:solidFill>
                          <a:effectLst/>
                          <a:latin typeface="+mn-lt"/>
                          <a:ea typeface="+mn-ea"/>
                          <a:cs typeface="+mn-cs"/>
                        </a:rPr>
                        <a:t>’ of 3GPP services.</a:t>
                      </a:r>
                    </a:p>
                    <a:p>
                      <a:pPr marL="285750" indent="-285750" algn="just">
                        <a:buFont typeface="Arial" charset="0"/>
                        <a:buChar char="•"/>
                      </a:pPr>
                      <a:r>
                        <a:rPr lang="en-US" sz="1600" b="1" kern="1200" dirty="0">
                          <a:solidFill>
                            <a:schemeClr val="tx1"/>
                          </a:solidFill>
                          <a:effectLst/>
                          <a:latin typeface="+mn-lt"/>
                          <a:ea typeface="+mn-ea"/>
                          <a:cs typeface="+mn-cs"/>
                        </a:rPr>
                        <a:t>Digital</a:t>
                      </a:r>
                      <a:r>
                        <a:rPr lang="en-US" sz="1600" b="1" kern="1200" baseline="0" dirty="0">
                          <a:solidFill>
                            <a:schemeClr val="tx1"/>
                          </a:solidFill>
                          <a:effectLst/>
                          <a:latin typeface="+mn-lt"/>
                          <a:ea typeface="+mn-ea"/>
                          <a:cs typeface="+mn-cs"/>
                        </a:rPr>
                        <a:t> asset management</a:t>
                      </a:r>
                      <a:r>
                        <a:rPr lang="en-US" sz="1600" b="0" kern="1200" baseline="0" dirty="0">
                          <a:solidFill>
                            <a:schemeClr val="tx1"/>
                          </a:solidFill>
                          <a:effectLst/>
                          <a:latin typeface="+mn-lt"/>
                          <a:ea typeface="+mn-ea"/>
                          <a:cs typeface="+mn-cs"/>
                        </a:rPr>
                        <a:t> to support diverse services that can benefit from a 5G system enablers, analogous to functions offered by the EU digital wallet initiative.</a:t>
                      </a:r>
                      <a:endParaRPr lang="en-US" sz="1600" b="1" kern="1200" dirty="0">
                        <a:solidFill>
                          <a:schemeClr val="tx1"/>
                        </a:solidFill>
                        <a:effectLst/>
                        <a:latin typeface="+mn-lt"/>
                        <a:ea typeface="+mn-ea"/>
                        <a:cs typeface="+mn-cs"/>
                      </a:endParaRPr>
                    </a:p>
                    <a:p>
                      <a:pPr algn="just"/>
                      <a:endParaRPr lang="en-US" sz="1600" b="1" kern="1200" dirty="0">
                        <a:solidFill>
                          <a:schemeClr val="tx1"/>
                        </a:solidFill>
                        <a:effectLst/>
                        <a:latin typeface="+mn-lt"/>
                        <a:ea typeface="+mn-ea"/>
                        <a:cs typeface="+mn-cs"/>
                      </a:endParaRPr>
                    </a:p>
                  </a:txBody>
                  <a:tcPr/>
                </a:tc>
                <a:tc hMerge="1">
                  <a:txBody>
                    <a:bodyPr/>
                    <a:lstStyle/>
                    <a:p>
                      <a:pPr algn="just"/>
                      <a:endParaRPr lang="en-US" sz="1600" b="1"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17752804"/>
                  </a:ext>
                </a:extLst>
              </a:tr>
            </a:tbl>
          </a:graphicData>
        </a:graphic>
      </p:graphicFrame>
      <p:pic>
        <p:nvPicPr>
          <p:cNvPr id="34" name="Picture 33"/>
          <p:cNvPicPr>
            <a:picLocks noChangeAspect="1"/>
          </p:cNvPicPr>
          <p:nvPr/>
        </p:nvPicPr>
        <p:blipFill>
          <a:blip r:embed="rId8"/>
          <a:stretch>
            <a:fillRect/>
          </a:stretch>
        </p:blipFill>
        <p:spPr>
          <a:xfrm>
            <a:off x="9214802" y="1619908"/>
            <a:ext cx="2280736" cy="910593"/>
          </a:xfrm>
          <a:prstGeom prst="rect">
            <a:avLst/>
          </a:prstGeom>
        </p:spPr>
      </p:pic>
      <p:sp>
        <p:nvSpPr>
          <p:cNvPr id="8" name="Title 1">
            <a:extLst>
              <a:ext uri="{FF2B5EF4-FFF2-40B4-BE49-F238E27FC236}">
                <a16:creationId xmlns:a16="http://schemas.microsoft.com/office/drawing/2014/main" id="{A79ABA7A-BCA2-49CE-994D-716583DBF9C7}"/>
              </a:ext>
            </a:extLst>
          </p:cNvPr>
          <p:cNvSpPr txBox="1">
            <a:spLocks/>
          </p:cNvSpPr>
          <p:nvPr/>
        </p:nvSpPr>
        <p:spPr>
          <a:xfrm>
            <a:off x="141032" y="14912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a:lstStyle>
          <a:p>
            <a:r>
              <a:rPr lang="en-US" sz="4800" b="1" dirty="0"/>
              <a:t>Localized Mobile Metaverse Services</a:t>
            </a:r>
          </a:p>
        </p:txBody>
      </p:sp>
    </p:spTree>
    <p:extLst>
      <p:ext uri="{BB962C8B-B14F-4D97-AF65-F5344CB8AC3E}">
        <p14:creationId xmlns:p14="http://schemas.microsoft.com/office/powerpoint/2010/main" val="20214398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31491</TotalTime>
  <Words>3512</Words>
  <Application>Microsoft Office PowerPoint</Application>
  <PresentationFormat>Widescreen</PresentationFormat>
  <Paragraphs>596</Paragraphs>
  <Slides>26</Slides>
  <Notes>5</Notes>
  <HiddenSlides>4</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37" baseType="lpstr">
      <vt:lpstr>Microsoft YaHei</vt:lpstr>
      <vt:lpstr>Arial</vt:lpstr>
      <vt:lpstr>Calibri</vt:lpstr>
      <vt:lpstr>Calibri Light</vt:lpstr>
      <vt:lpstr>Montserrat</vt:lpstr>
      <vt:lpstr>OPPOSans M</vt:lpstr>
      <vt:lpstr>Times New Roman</vt:lpstr>
      <vt:lpstr>Wingdings</vt:lpstr>
      <vt:lpstr>Office Theme</vt:lpstr>
      <vt:lpstr>Visio</vt:lpstr>
      <vt:lpstr>Microsoft Visio Drawing</vt:lpstr>
      <vt:lpstr>Stage 1 Rel-19 Content  </vt:lpstr>
      <vt:lpstr>Introduction</vt:lpstr>
      <vt:lpstr>PowerPoint Presentation</vt:lpstr>
      <vt:lpstr>Stage 1 Rel-19 Topics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Alain Sultan</cp:lastModifiedBy>
  <cp:revision>334</cp:revision>
  <dcterms:created xsi:type="dcterms:W3CDTF">2019-07-19T09:46:23Z</dcterms:created>
  <dcterms:modified xsi:type="dcterms:W3CDTF">2023-06-09T13:52:37Z</dcterms:modified>
</cp:coreProperties>
</file>